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370" r:id="rId2"/>
    <p:sldId id="303" r:id="rId3"/>
    <p:sldId id="317" r:id="rId4"/>
    <p:sldId id="304" r:id="rId5"/>
    <p:sldId id="314" r:id="rId6"/>
    <p:sldId id="315" r:id="rId7"/>
    <p:sldId id="377" r:id="rId8"/>
    <p:sldId id="307" r:id="rId9"/>
    <p:sldId id="310" r:id="rId10"/>
    <p:sldId id="311" r:id="rId11"/>
    <p:sldId id="331" r:id="rId12"/>
    <p:sldId id="378" r:id="rId13"/>
    <p:sldId id="312" r:id="rId14"/>
    <p:sldId id="322" r:id="rId15"/>
    <p:sldId id="327" r:id="rId16"/>
    <p:sldId id="379" r:id="rId17"/>
    <p:sldId id="287" r:id="rId18"/>
    <p:sldId id="286" r:id="rId19"/>
    <p:sldId id="261" r:id="rId20"/>
    <p:sldId id="263" r:id="rId21"/>
    <p:sldId id="264" r:id="rId22"/>
    <p:sldId id="266" r:id="rId23"/>
    <p:sldId id="257" r:id="rId24"/>
    <p:sldId id="258" r:id="rId25"/>
    <p:sldId id="345" r:id="rId26"/>
    <p:sldId id="346" r:id="rId27"/>
    <p:sldId id="347" r:id="rId28"/>
    <p:sldId id="371" r:id="rId29"/>
    <p:sldId id="348" r:id="rId30"/>
    <p:sldId id="349" r:id="rId31"/>
    <p:sldId id="351" r:id="rId32"/>
    <p:sldId id="259" r:id="rId33"/>
    <p:sldId id="350" r:id="rId34"/>
    <p:sldId id="265" r:id="rId35"/>
    <p:sldId id="267" r:id="rId36"/>
    <p:sldId id="269" r:id="rId37"/>
    <p:sldId id="333" r:id="rId38"/>
    <p:sldId id="372" r:id="rId39"/>
    <p:sldId id="352" r:id="rId40"/>
    <p:sldId id="353" r:id="rId41"/>
    <p:sldId id="354" r:id="rId42"/>
    <p:sldId id="356" r:id="rId43"/>
    <p:sldId id="355" r:id="rId44"/>
    <p:sldId id="273" r:id="rId45"/>
    <p:sldId id="274" r:id="rId46"/>
    <p:sldId id="277" r:id="rId47"/>
    <p:sldId id="276" r:id="rId48"/>
    <p:sldId id="373" r:id="rId49"/>
    <p:sldId id="278" r:id="rId50"/>
    <p:sldId id="374" r:id="rId51"/>
    <p:sldId id="279" r:id="rId52"/>
    <p:sldId id="280" r:id="rId53"/>
    <p:sldId id="282" r:id="rId54"/>
    <p:sldId id="375" r:id="rId55"/>
    <p:sldId id="376" r:id="rId56"/>
    <p:sldId id="357" r:id="rId57"/>
    <p:sldId id="334" r:id="rId58"/>
    <p:sldId id="335" r:id="rId59"/>
    <p:sldId id="336" r:id="rId60"/>
    <p:sldId id="359" r:id="rId61"/>
    <p:sldId id="360" r:id="rId62"/>
    <p:sldId id="361" r:id="rId63"/>
    <p:sldId id="362" r:id="rId64"/>
    <p:sldId id="363" r:id="rId65"/>
    <p:sldId id="364" r:id="rId66"/>
    <p:sldId id="365" r:id="rId67"/>
    <p:sldId id="366" r:id="rId68"/>
    <p:sldId id="337" r:id="rId69"/>
    <p:sldId id="297" r:id="rId70"/>
    <p:sldId id="298" r:id="rId71"/>
    <p:sldId id="369" r:id="rId72"/>
    <p:sldId id="367" r:id="rId73"/>
    <p:sldId id="368" r:id="rId74"/>
    <p:sldId id="338" r:id="rId75"/>
    <p:sldId id="339" r:id="rId76"/>
    <p:sldId id="340" r:id="rId77"/>
    <p:sldId id="341" r:id="rId78"/>
    <p:sldId id="342" r:id="rId79"/>
    <p:sldId id="343" r:id="rId8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36" autoAdjust="0"/>
    <p:restoredTop sz="94660"/>
  </p:normalViewPr>
  <p:slideViewPr>
    <p:cSldViewPr>
      <p:cViewPr>
        <p:scale>
          <a:sx n="100" d="100"/>
          <a:sy n="100" d="100"/>
        </p:scale>
        <p:origin x="-5656" y="-215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slide" Target="slides/slide79.xml"/><Relationship Id="rId81" Type="http://schemas.openxmlformats.org/officeDocument/2006/relationships/printerSettings" Target="printerSettings/printerSettings1.bin"/><Relationship Id="rId82" Type="http://schemas.openxmlformats.org/officeDocument/2006/relationships/presProps" Target="presProps.xml"/><Relationship Id="rId83" Type="http://schemas.openxmlformats.org/officeDocument/2006/relationships/viewProps" Target="viewProps.xml"/><Relationship Id="rId84" Type="http://schemas.openxmlformats.org/officeDocument/2006/relationships/theme" Target="theme/theme1.xml"/><Relationship Id="rId85"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6AE56763-A835-4695-A1C0-237B85AF91B1}" type="datetimeFigureOut">
              <a:rPr lang="en-IN" smtClean="0"/>
              <a:pPr/>
              <a:t>26/11/13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3676C37-CE0B-4E35-9D30-18B3615A058E}" type="slidenum">
              <a:rPr lang="en-IN" smtClean="0"/>
              <a:pPr/>
              <a:t>‹#›</a:t>
            </a:fld>
            <a:endParaRPr lang="en-IN"/>
          </a:p>
        </p:txBody>
      </p:sp>
    </p:spTree>
    <p:extLst>
      <p:ext uri="{BB962C8B-B14F-4D97-AF65-F5344CB8AC3E}">
        <p14:creationId xmlns:p14="http://schemas.microsoft.com/office/powerpoint/2010/main" val="2361038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AE56763-A835-4695-A1C0-237B85AF91B1}" type="datetimeFigureOut">
              <a:rPr lang="en-IN" smtClean="0"/>
              <a:pPr/>
              <a:t>26/11/13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3676C37-CE0B-4E35-9D30-18B3615A058E}" type="slidenum">
              <a:rPr lang="en-IN" smtClean="0"/>
              <a:pPr/>
              <a:t>‹#›</a:t>
            </a:fld>
            <a:endParaRPr lang="en-IN"/>
          </a:p>
        </p:txBody>
      </p:sp>
    </p:spTree>
    <p:extLst>
      <p:ext uri="{BB962C8B-B14F-4D97-AF65-F5344CB8AC3E}">
        <p14:creationId xmlns:p14="http://schemas.microsoft.com/office/powerpoint/2010/main" val="228182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AE56763-A835-4695-A1C0-237B85AF91B1}" type="datetimeFigureOut">
              <a:rPr lang="en-IN" smtClean="0"/>
              <a:pPr/>
              <a:t>26/11/13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3676C37-CE0B-4E35-9D30-18B3615A058E}" type="slidenum">
              <a:rPr lang="en-IN" smtClean="0"/>
              <a:pPr/>
              <a:t>‹#›</a:t>
            </a:fld>
            <a:endParaRPr lang="en-IN"/>
          </a:p>
        </p:txBody>
      </p:sp>
    </p:spTree>
    <p:extLst>
      <p:ext uri="{BB962C8B-B14F-4D97-AF65-F5344CB8AC3E}">
        <p14:creationId xmlns:p14="http://schemas.microsoft.com/office/powerpoint/2010/main" val="18277852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7C215155-320D-46AE-B045-0A6C26C7A1E5}" type="slidenum">
              <a:rPr lang="en-US"/>
              <a:pPr/>
              <a:t>‹#›</a:t>
            </a:fld>
            <a:endParaRPr lang="en-US"/>
          </a:p>
        </p:txBody>
      </p:sp>
    </p:spTree>
    <p:extLst>
      <p:ext uri="{BB962C8B-B14F-4D97-AF65-F5344CB8AC3E}">
        <p14:creationId xmlns:p14="http://schemas.microsoft.com/office/powerpoint/2010/main" val="10696906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p:spPr>
        <p:txBody>
          <a:bodyPr/>
          <a:lstStyle>
            <a:lvl1pPr>
              <a:defRPr/>
            </a:lvl1pPr>
          </a:lstStyle>
          <a:p>
            <a:pPr>
              <a:defRPr/>
            </a:pPr>
            <a:fld id="{F996FFEA-E4C1-4D33-9793-16DA9E970523}" type="datetimeFigureOut">
              <a:rPr lang="en-IN"/>
              <a:pPr>
                <a:defRPr/>
              </a:pPr>
              <a:t>26/11/13</a:t>
            </a:fld>
            <a:endParaRPr lang="en-IN"/>
          </a:p>
        </p:txBody>
      </p:sp>
      <p:sp>
        <p:nvSpPr>
          <p:cNvPr id="6" name="Footer Placeholder 5"/>
          <p:cNvSpPr>
            <a:spLocks noGrp="1"/>
          </p:cNvSpPr>
          <p:nvPr>
            <p:ph type="ftr" sz="quarter" idx="11"/>
          </p:nvPr>
        </p:nvSpPr>
        <p:spPr>
          <a:xfrm>
            <a:off x="3124200" y="6356350"/>
            <a:ext cx="2895600" cy="365125"/>
          </a:xfrm>
        </p:spPr>
        <p:txBody>
          <a:bodyPr/>
          <a:lstStyle>
            <a:lvl1pPr>
              <a:defRPr/>
            </a:lvl1pPr>
          </a:lstStyle>
          <a:p>
            <a:pPr>
              <a:defRPr/>
            </a:pPr>
            <a:endParaRPr lang="en-IN"/>
          </a:p>
        </p:txBody>
      </p:sp>
      <p:sp>
        <p:nvSpPr>
          <p:cNvPr id="7" name="Slide Number Placeholder 6"/>
          <p:cNvSpPr>
            <a:spLocks noGrp="1"/>
          </p:cNvSpPr>
          <p:nvPr>
            <p:ph type="sldNum" sz="quarter" idx="12"/>
          </p:nvPr>
        </p:nvSpPr>
        <p:spPr>
          <a:xfrm>
            <a:off x="6553200" y="6356350"/>
            <a:ext cx="2133600" cy="365125"/>
          </a:xfrm>
        </p:spPr>
        <p:txBody>
          <a:bodyPr/>
          <a:lstStyle>
            <a:lvl1pPr>
              <a:defRPr/>
            </a:lvl1pPr>
          </a:lstStyle>
          <a:p>
            <a:pPr>
              <a:defRPr/>
            </a:pPr>
            <a:fld id="{AAB20F8A-5A99-4B5A-BE5C-814217810A29}" type="slidenum">
              <a:rPr lang="en-IN"/>
              <a:pPr>
                <a:defRPr/>
              </a:pPr>
              <a:t>‹#›</a:t>
            </a:fld>
            <a:endParaRPr lang="en-IN"/>
          </a:p>
        </p:txBody>
      </p:sp>
    </p:spTree>
    <p:extLst>
      <p:ext uri="{BB962C8B-B14F-4D97-AF65-F5344CB8AC3E}">
        <p14:creationId xmlns:p14="http://schemas.microsoft.com/office/powerpoint/2010/main" val="2387704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AE56763-A835-4695-A1C0-237B85AF91B1}" type="datetimeFigureOut">
              <a:rPr lang="en-IN" smtClean="0"/>
              <a:pPr/>
              <a:t>26/11/13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3676C37-CE0B-4E35-9D30-18B3615A058E}" type="slidenum">
              <a:rPr lang="en-IN" smtClean="0"/>
              <a:pPr/>
              <a:t>‹#›</a:t>
            </a:fld>
            <a:endParaRPr lang="en-IN"/>
          </a:p>
        </p:txBody>
      </p:sp>
    </p:spTree>
    <p:extLst>
      <p:ext uri="{BB962C8B-B14F-4D97-AF65-F5344CB8AC3E}">
        <p14:creationId xmlns:p14="http://schemas.microsoft.com/office/powerpoint/2010/main" val="3289758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E56763-A835-4695-A1C0-237B85AF91B1}" type="datetimeFigureOut">
              <a:rPr lang="en-IN" smtClean="0"/>
              <a:pPr/>
              <a:t>26/11/13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3676C37-CE0B-4E35-9D30-18B3615A058E}" type="slidenum">
              <a:rPr lang="en-IN" smtClean="0"/>
              <a:pPr/>
              <a:t>‹#›</a:t>
            </a:fld>
            <a:endParaRPr lang="en-IN"/>
          </a:p>
        </p:txBody>
      </p:sp>
    </p:spTree>
    <p:extLst>
      <p:ext uri="{BB962C8B-B14F-4D97-AF65-F5344CB8AC3E}">
        <p14:creationId xmlns:p14="http://schemas.microsoft.com/office/powerpoint/2010/main" val="3121916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6AE56763-A835-4695-A1C0-237B85AF91B1}" type="datetimeFigureOut">
              <a:rPr lang="en-IN" smtClean="0"/>
              <a:pPr/>
              <a:t>26/11/13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3676C37-CE0B-4E35-9D30-18B3615A058E}" type="slidenum">
              <a:rPr lang="en-IN" smtClean="0"/>
              <a:pPr/>
              <a:t>‹#›</a:t>
            </a:fld>
            <a:endParaRPr lang="en-IN"/>
          </a:p>
        </p:txBody>
      </p:sp>
    </p:spTree>
    <p:extLst>
      <p:ext uri="{BB962C8B-B14F-4D97-AF65-F5344CB8AC3E}">
        <p14:creationId xmlns:p14="http://schemas.microsoft.com/office/powerpoint/2010/main" val="138449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6AE56763-A835-4695-A1C0-237B85AF91B1}" type="datetimeFigureOut">
              <a:rPr lang="en-IN" smtClean="0"/>
              <a:pPr/>
              <a:t>26/11/13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3676C37-CE0B-4E35-9D30-18B3615A058E}" type="slidenum">
              <a:rPr lang="en-IN" smtClean="0"/>
              <a:pPr/>
              <a:t>‹#›</a:t>
            </a:fld>
            <a:endParaRPr lang="en-IN"/>
          </a:p>
        </p:txBody>
      </p:sp>
    </p:spTree>
    <p:extLst>
      <p:ext uri="{BB962C8B-B14F-4D97-AF65-F5344CB8AC3E}">
        <p14:creationId xmlns:p14="http://schemas.microsoft.com/office/powerpoint/2010/main" val="2442075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6AE56763-A835-4695-A1C0-237B85AF91B1}" type="datetimeFigureOut">
              <a:rPr lang="en-IN" smtClean="0"/>
              <a:pPr/>
              <a:t>26/11/13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3676C37-CE0B-4E35-9D30-18B3615A058E}" type="slidenum">
              <a:rPr lang="en-IN" smtClean="0"/>
              <a:pPr/>
              <a:t>‹#›</a:t>
            </a:fld>
            <a:endParaRPr lang="en-IN"/>
          </a:p>
        </p:txBody>
      </p:sp>
    </p:spTree>
    <p:extLst>
      <p:ext uri="{BB962C8B-B14F-4D97-AF65-F5344CB8AC3E}">
        <p14:creationId xmlns:p14="http://schemas.microsoft.com/office/powerpoint/2010/main" val="444899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E56763-A835-4695-A1C0-237B85AF91B1}" type="datetimeFigureOut">
              <a:rPr lang="en-IN" smtClean="0"/>
              <a:pPr/>
              <a:t>26/11/13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3676C37-CE0B-4E35-9D30-18B3615A058E}" type="slidenum">
              <a:rPr lang="en-IN" smtClean="0"/>
              <a:pPr/>
              <a:t>‹#›</a:t>
            </a:fld>
            <a:endParaRPr lang="en-IN"/>
          </a:p>
        </p:txBody>
      </p:sp>
    </p:spTree>
    <p:extLst>
      <p:ext uri="{BB962C8B-B14F-4D97-AF65-F5344CB8AC3E}">
        <p14:creationId xmlns:p14="http://schemas.microsoft.com/office/powerpoint/2010/main" val="2296668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E56763-A835-4695-A1C0-237B85AF91B1}" type="datetimeFigureOut">
              <a:rPr lang="en-IN" smtClean="0"/>
              <a:pPr/>
              <a:t>26/11/13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3676C37-CE0B-4E35-9D30-18B3615A058E}" type="slidenum">
              <a:rPr lang="en-IN" smtClean="0"/>
              <a:pPr/>
              <a:t>‹#›</a:t>
            </a:fld>
            <a:endParaRPr lang="en-IN"/>
          </a:p>
        </p:txBody>
      </p:sp>
    </p:spTree>
    <p:extLst>
      <p:ext uri="{BB962C8B-B14F-4D97-AF65-F5344CB8AC3E}">
        <p14:creationId xmlns:p14="http://schemas.microsoft.com/office/powerpoint/2010/main" val="640538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E56763-A835-4695-A1C0-237B85AF91B1}" type="datetimeFigureOut">
              <a:rPr lang="en-IN" smtClean="0"/>
              <a:pPr/>
              <a:t>26/11/13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3676C37-CE0B-4E35-9D30-18B3615A058E}" type="slidenum">
              <a:rPr lang="en-IN" smtClean="0"/>
              <a:pPr/>
              <a:t>‹#›</a:t>
            </a:fld>
            <a:endParaRPr lang="en-IN"/>
          </a:p>
        </p:txBody>
      </p:sp>
    </p:spTree>
    <p:extLst>
      <p:ext uri="{BB962C8B-B14F-4D97-AF65-F5344CB8AC3E}">
        <p14:creationId xmlns:p14="http://schemas.microsoft.com/office/powerpoint/2010/main" val="20056715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E56763-A835-4695-A1C0-237B85AF91B1}" type="datetimeFigureOut">
              <a:rPr lang="en-IN" smtClean="0"/>
              <a:pPr/>
              <a:t>26/11/13</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76C37-CE0B-4E35-9D30-18B3615A058E}" type="slidenum">
              <a:rPr lang="en-IN" smtClean="0"/>
              <a:pPr/>
              <a:t>‹#›</a:t>
            </a:fld>
            <a:endParaRPr lang="en-IN"/>
          </a:p>
        </p:txBody>
      </p:sp>
    </p:spTree>
    <p:extLst>
      <p:ext uri="{BB962C8B-B14F-4D97-AF65-F5344CB8AC3E}">
        <p14:creationId xmlns:p14="http://schemas.microsoft.com/office/powerpoint/2010/main" val="1706090668"/>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hyperlink" Target="addison%20diseases.htm"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 Id="rId3" Type="http://schemas.openxmlformats.org/officeDocument/2006/relationships/image" Target="../media/image8.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expertconsultbook.com/expertconsult/b/linkTo?type=journalArticle&amp;isbn=978-1-4160-5316-3&amp;title=Steroid-induced+CT+changes+in+patients+with+recurrent+malignant+glioma&amp;author=Cairncross%C2%A0JG+Macdonald%C2%A0DR+Pexman%C2%A0JH&amp;date=1988&amp;volume=38&amp;issue=&amp;firstPage=724&amp;shortTitle=Neurology" TargetMode="Externa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expertconsultbook.com/expertconsult/b/linkTo?type=journalArticle&amp;isbn=978-1-4160-5316-3&amp;title=Mechanism+of+dexamethasone+suppression+of+brain+tumor-associated+vascular+permeability+in+rats.+Involvement+of+the+glucocorticoid+receptor+and+vascular+permeability+factor&amp;author=Heiss%C2%A0JD+Papavassiliou%C2%A0E+Merrill%C2%A0MJ&amp;date=1996&amp;volume=98&amp;issue=&amp;firstPage=1400&amp;shortTitle=J%20Clin%20Invest" TargetMode="External"/><Relationship Id="rId3" Type="http://schemas.openxmlformats.org/officeDocument/2006/relationships/hyperlink" Target="http://www.expertconsultbook.com/expertconsult/b/linkTo?type=journalArticle&amp;isbn=978-1-4160-5316-3&amp;title=A+reassessment+of+vascular+endothelial+growth+factor+in+central+nervous+system+pathology&amp;author=Merrill%C2%A0MJ+Oldfield%C2%A0EH&amp;date=2005&amp;volume=103&amp;issue=&amp;firstPage=853&amp;shortTitle=J%20Neurosurg" TargetMode="Externa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expertconsultbook.com/expertconsult/b/linkTo?type=journalArticle&amp;isbn=978-1-4160-5316-3&amp;title=Effects+of+methylprednisolone+on+peritumoral+brain+edema&amp;author=Yamada%C2%A0K+Ushio%C2%A0Y+Hayakawa%C2%A0T&amp;date=1983&amp;volume=59&amp;issue=&amp;firstPage=612&amp;shortTitle=J%20Neurosurg" TargetMode="External"/><Relationship Id="rId3" Type="http://schemas.openxmlformats.org/officeDocument/2006/relationships/hyperlink" Target="http://www.expertconsultbook.com/expertconsult/b/linkTo?type=journalArticle&amp;isbn=978-1-4160-5316-3&amp;title=Dexamethasone+treatment+of+brain+tumor+patients:+effects+on+regional+cerebral+blood+flow,+blood+volume,+and+oxygen+utilization&amp;author=Leenders%C2%A0KL+Beaney%C2%A0RP+Brooks%C2%A0DJ&amp;date=1985&amp;volume=35&amp;issue=&amp;firstPage=1610&amp;shortTitle=Neurology" TargetMode="Externa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2.pn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www.expertconsultbook.com/expertconsult/b/linkTo?type=journalArticle&amp;isbn=978-1-4160-5316-3&amp;title=Brain+abscess:+analysis+of+results+in+a+series+of+51+patients+with+a+combined+surgical+and+medical+approach+during+an+11-year+period&amp;author=Cavusoglu%C2%A0H+Kaya%C2%A0RA+Turkmenoglu%C2%A0ON&amp;date=2008&amp;volume=24&amp;issue=6&amp;firstPage=E9&amp;shortTitle=Neurosurg%20Focus" TargetMode="Externa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dirty="0" smtClean="0">
                <a:effectLst>
                  <a:outerShdw blurRad="38100" dist="38100" dir="2700000" algn="tl">
                    <a:srgbClr val="000000">
                      <a:alpha val="43137"/>
                    </a:srgbClr>
                  </a:outerShdw>
                </a:effectLst>
              </a:rPr>
              <a:t> STEROIDS IN NEUROSURGERY</a:t>
            </a:r>
            <a:br>
              <a:rPr lang="en-US" b="1" dirty="0" smtClean="0">
                <a:effectLst>
                  <a:outerShdw blurRad="38100" dist="38100" dir="2700000" algn="tl">
                    <a:srgbClr val="000000">
                      <a:alpha val="43137"/>
                    </a:srgbClr>
                  </a:outerShdw>
                </a:effectLst>
              </a:rPr>
            </a:br>
            <a:endParaRPr lang="en-US" dirty="0"/>
          </a:p>
        </p:txBody>
      </p:sp>
    </p:spTree>
    <p:extLst>
      <p:ext uri="{BB962C8B-B14F-4D97-AF65-F5344CB8AC3E}">
        <p14:creationId xmlns:p14="http://schemas.microsoft.com/office/powerpoint/2010/main" val="125201709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381000" y="0"/>
            <a:ext cx="8229600" cy="639763"/>
          </a:xfrm>
        </p:spPr>
        <p:txBody>
          <a:bodyPr>
            <a:normAutofit fontScale="90000"/>
          </a:bodyPr>
          <a:lstStyle/>
          <a:p>
            <a:pPr eaLnBrk="1" hangingPunct="1"/>
            <a:r>
              <a:rPr lang="en-US" smtClean="0"/>
              <a:t>Pharmacological Actions</a:t>
            </a:r>
          </a:p>
        </p:txBody>
      </p:sp>
      <p:sp>
        <p:nvSpPr>
          <p:cNvPr id="33795" name="Content Placeholder 2"/>
          <p:cNvSpPr>
            <a:spLocks noGrp="1"/>
          </p:cNvSpPr>
          <p:nvPr>
            <p:ph idx="1"/>
          </p:nvPr>
        </p:nvSpPr>
        <p:spPr>
          <a:xfrm>
            <a:off x="457200" y="685800"/>
            <a:ext cx="8229600" cy="6172200"/>
          </a:xfrm>
        </p:spPr>
        <p:txBody>
          <a:bodyPr/>
          <a:lstStyle/>
          <a:p>
            <a:pPr eaLnBrk="1" hangingPunct="1">
              <a:buClr>
                <a:schemeClr val="tx1"/>
              </a:buClr>
            </a:pPr>
            <a:r>
              <a:rPr lang="en-US" dirty="0" smtClean="0">
                <a:solidFill>
                  <a:srgbClr val="FF0000"/>
                </a:solidFill>
              </a:rPr>
              <a:t>Dexamethasone</a:t>
            </a:r>
            <a:r>
              <a:rPr lang="en-US" dirty="0" smtClean="0"/>
              <a:t>: very potent, w/o salt-retaining properties; thus, very useful for high-dose therapies (</a:t>
            </a:r>
            <a:r>
              <a:rPr lang="en-US" i="1" dirty="0" smtClean="0"/>
              <a:t>e.g</a:t>
            </a:r>
            <a:r>
              <a:rPr lang="en-US" dirty="0" smtClean="0"/>
              <a:t>., cerebral edemas).</a:t>
            </a:r>
          </a:p>
          <a:p>
            <a:pPr eaLnBrk="1" hangingPunct="1">
              <a:buClr>
                <a:schemeClr val="tx1"/>
              </a:buClr>
            </a:pPr>
            <a:r>
              <a:rPr lang="en-US" dirty="0" err="1" smtClean="0">
                <a:solidFill>
                  <a:srgbClr val="FF0000"/>
                </a:solidFill>
              </a:rPr>
              <a:t>Beclometasone</a:t>
            </a:r>
            <a:r>
              <a:rPr lang="en-US" dirty="0" smtClean="0">
                <a:solidFill>
                  <a:srgbClr val="FF0000"/>
                </a:solidFill>
              </a:rPr>
              <a:t>, </a:t>
            </a:r>
            <a:r>
              <a:rPr lang="en-US" dirty="0" err="1" smtClean="0">
                <a:solidFill>
                  <a:srgbClr val="FF0000"/>
                </a:solidFill>
              </a:rPr>
              <a:t>diproprionate</a:t>
            </a:r>
            <a:r>
              <a:rPr lang="en-US" dirty="0" smtClean="0">
                <a:solidFill>
                  <a:srgbClr val="FF0000"/>
                </a:solidFill>
              </a:rPr>
              <a:t>, budesonide</a:t>
            </a:r>
            <a:r>
              <a:rPr lang="en-US" dirty="0" smtClean="0"/>
              <a:t>: more active when applied topically </a:t>
            </a:r>
            <a:r>
              <a:rPr lang="en-US" dirty="0" smtClean="0">
                <a:solidFill>
                  <a:srgbClr val="FF0000"/>
                </a:solidFill>
              </a:rPr>
              <a:t>Triamcinolone</a:t>
            </a:r>
            <a:r>
              <a:rPr lang="en-US" dirty="0" smtClean="0"/>
              <a:t>: local joint inflammation (intra-articular inj.).</a:t>
            </a:r>
            <a:r>
              <a:rPr lang="en-US" dirty="0" smtClean="0">
                <a:solidFill>
                  <a:srgbClr val="FF0000"/>
                </a:solidFill>
              </a:rPr>
              <a:t>	</a:t>
            </a:r>
          </a:p>
          <a:p>
            <a:pPr eaLnBrk="1" hangingPunct="1">
              <a:buClr>
                <a:schemeClr val="tx1"/>
              </a:buClr>
            </a:pPr>
            <a:endParaRPr lang="en-US" dirty="0" smtClean="0"/>
          </a:p>
          <a:p>
            <a:pPr eaLnBrk="1" hangingPunct="1"/>
            <a:endParaRPr lang="en-US" dirty="0" smtClean="0"/>
          </a:p>
        </p:txBody>
      </p:sp>
    </p:spTree>
    <p:extLst>
      <p:ext uri="{BB962C8B-B14F-4D97-AF65-F5344CB8AC3E}">
        <p14:creationId xmlns:p14="http://schemas.microsoft.com/office/powerpoint/2010/main" val="200976250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Rectangle 3"/>
          <p:cNvSpPr>
            <a:spLocks noGrp="1" noChangeArrowheads="1"/>
          </p:cNvSpPr>
          <p:nvPr>
            <p:ph idx="1"/>
          </p:nvPr>
        </p:nvSpPr>
        <p:spPr>
          <a:xfrm>
            <a:off x="457200" y="685800"/>
            <a:ext cx="8382000" cy="5791200"/>
          </a:xfrm>
        </p:spPr>
        <p:txBody>
          <a:bodyPr/>
          <a:lstStyle/>
          <a:p>
            <a:pPr eaLnBrk="1" hangingPunct="1"/>
            <a:r>
              <a:rPr lang="en-US" smtClean="0"/>
              <a:t>     </a:t>
            </a:r>
            <a:r>
              <a:rPr lang="en-US" sz="2800" b="1" smtClean="0"/>
              <a:t>Recruitment of </a:t>
            </a:r>
            <a:r>
              <a:rPr lang="en-US" sz="2800" b="1" smtClean="0">
                <a:hlinkClick r:id="" action="ppaction://noaction"/>
              </a:rPr>
              <a:t>WBC and monocyte- </a:t>
            </a:r>
            <a:r>
              <a:rPr lang="en-US" sz="2800" b="1" smtClean="0"/>
              <a:t>	macrophage into affected area &amp; 	elaboration of chemotactic substances</a:t>
            </a:r>
          </a:p>
          <a:p>
            <a:pPr eaLnBrk="1" hangingPunct="1">
              <a:lnSpc>
                <a:spcPct val="120000"/>
              </a:lnSpc>
            </a:pPr>
            <a:r>
              <a:rPr lang="en-US" sz="2800" b="1" smtClean="0"/>
              <a:t>  </a:t>
            </a:r>
            <a:r>
              <a:rPr lang="en-US" sz="2800" b="1" smtClean="0">
                <a:hlinkClick r:id="" action="ppaction://noaction"/>
              </a:rPr>
              <a:t>Lipocortin</a:t>
            </a:r>
            <a:endParaRPr lang="en-US" sz="2800" b="1" smtClean="0"/>
          </a:p>
          <a:p>
            <a:pPr eaLnBrk="1" hangingPunct="1">
              <a:lnSpc>
                <a:spcPct val="120000"/>
              </a:lnSpc>
            </a:pPr>
            <a:r>
              <a:rPr lang="en-US" sz="2800" smtClean="0"/>
              <a:t>  </a:t>
            </a:r>
            <a:r>
              <a:rPr lang="en-US" sz="2800" b="1" smtClean="0"/>
              <a:t>ELAM1 and ICAM-1 in endothelial cells</a:t>
            </a:r>
          </a:p>
          <a:p>
            <a:pPr eaLnBrk="1" hangingPunct="1">
              <a:lnSpc>
                <a:spcPct val="120000"/>
              </a:lnSpc>
            </a:pPr>
            <a:r>
              <a:rPr lang="en-US" sz="2800" b="1" smtClean="0"/>
              <a:t>  TNF from phagocytic cells</a:t>
            </a:r>
          </a:p>
          <a:p>
            <a:pPr eaLnBrk="1" hangingPunct="1">
              <a:lnSpc>
                <a:spcPct val="120000"/>
              </a:lnSpc>
            </a:pPr>
            <a:r>
              <a:rPr lang="en-US" sz="2800" b="1" smtClean="0"/>
              <a:t>  IL1 from monocyte-macrophage</a:t>
            </a:r>
          </a:p>
          <a:p>
            <a:pPr eaLnBrk="1" hangingPunct="1">
              <a:lnSpc>
                <a:spcPct val="120000"/>
              </a:lnSpc>
            </a:pPr>
            <a:r>
              <a:rPr lang="en-US" sz="2800" b="1" smtClean="0"/>
              <a:t>  Formation of Plasminogen Activator</a:t>
            </a:r>
          </a:p>
          <a:p>
            <a:pPr eaLnBrk="1" hangingPunct="1">
              <a:lnSpc>
                <a:spcPct val="120000"/>
              </a:lnSpc>
            </a:pPr>
            <a:r>
              <a:rPr lang="en-US" sz="2800" b="1" smtClean="0"/>
              <a:t>  Action of MIF and    fibroblastic activity</a:t>
            </a:r>
          </a:p>
          <a:p>
            <a:pPr eaLnBrk="1" hangingPunct="1">
              <a:lnSpc>
                <a:spcPct val="120000"/>
              </a:lnSpc>
            </a:pPr>
            <a:r>
              <a:rPr lang="en-US" sz="2800" b="1" smtClean="0"/>
              <a:t>  Expression of COX II</a:t>
            </a:r>
          </a:p>
          <a:p>
            <a:pPr algn="ctr" eaLnBrk="1" hangingPunct="1">
              <a:buFontTx/>
              <a:buNone/>
            </a:pPr>
            <a:endParaRPr lang="en-US" sz="2800" b="1" smtClean="0"/>
          </a:p>
        </p:txBody>
      </p:sp>
      <p:sp>
        <p:nvSpPr>
          <p:cNvPr id="46083" name="Rectangle 4"/>
          <p:cNvSpPr>
            <a:spLocks noChangeArrowheads="1"/>
          </p:cNvSpPr>
          <p:nvPr/>
        </p:nvSpPr>
        <p:spPr bwMode="auto">
          <a:xfrm>
            <a:off x="533400" y="0"/>
            <a:ext cx="815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a:solidFill>
                  <a:srgbClr val="0000FF"/>
                </a:solidFill>
              </a:rPr>
              <a:t>Actions:</a:t>
            </a:r>
            <a:r>
              <a:rPr lang="en-US" sz="4400" b="1">
                <a:solidFill>
                  <a:schemeClr val="tx2"/>
                </a:solidFill>
              </a:rPr>
              <a:t> </a:t>
            </a:r>
            <a:r>
              <a:rPr lang="en-US" sz="3200" b="1">
                <a:solidFill>
                  <a:srgbClr val="FF3300"/>
                </a:solidFill>
              </a:rPr>
              <a:t>Anti-inflammatory</a:t>
            </a:r>
          </a:p>
        </p:txBody>
      </p:sp>
      <p:sp>
        <p:nvSpPr>
          <p:cNvPr id="46084" name="Line 6"/>
          <p:cNvSpPr>
            <a:spLocks noChangeShapeType="1"/>
          </p:cNvSpPr>
          <p:nvPr/>
        </p:nvSpPr>
        <p:spPr bwMode="auto">
          <a:xfrm>
            <a:off x="914400" y="914400"/>
            <a:ext cx="0" cy="533400"/>
          </a:xfrm>
          <a:prstGeom prst="line">
            <a:avLst/>
          </a:prstGeom>
          <a:noFill/>
          <a:ln w="412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46085" name="Line 8"/>
          <p:cNvSpPr>
            <a:spLocks noChangeShapeType="1"/>
          </p:cNvSpPr>
          <p:nvPr/>
        </p:nvSpPr>
        <p:spPr bwMode="auto">
          <a:xfrm flipV="1">
            <a:off x="914400" y="2362200"/>
            <a:ext cx="0" cy="457200"/>
          </a:xfrm>
          <a:prstGeom prst="line">
            <a:avLst/>
          </a:prstGeom>
          <a:noFill/>
          <a:ln w="444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46086" name="Line 9"/>
          <p:cNvSpPr>
            <a:spLocks noChangeShapeType="1"/>
          </p:cNvSpPr>
          <p:nvPr/>
        </p:nvSpPr>
        <p:spPr bwMode="auto">
          <a:xfrm>
            <a:off x="914400" y="3048000"/>
            <a:ext cx="0" cy="381000"/>
          </a:xfrm>
          <a:prstGeom prst="line">
            <a:avLst/>
          </a:prstGeom>
          <a:noFill/>
          <a:ln w="412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46087" name="Line 10"/>
          <p:cNvSpPr>
            <a:spLocks noChangeShapeType="1"/>
          </p:cNvSpPr>
          <p:nvPr/>
        </p:nvSpPr>
        <p:spPr bwMode="auto">
          <a:xfrm flipH="1">
            <a:off x="914400" y="3657600"/>
            <a:ext cx="0" cy="457200"/>
          </a:xfrm>
          <a:prstGeom prst="line">
            <a:avLst/>
          </a:prstGeom>
          <a:noFill/>
          <a:ln w="412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46088" name="Line 11"/>
          <p:cNvSpPr>
            <a:spLocks noChangeShapeType="1"/>
          </p:cNvSpPr>
          <p:nvPr/>
        </p:nvSpPr>
        <p:spPr bwMode="auto">
          <a:xfrm>
            <a:off x="914400" y="4343400"/>
            <a:ext cx="0" cy="381000"/>
          </a:xfrm>
          <a:prstGeom prst="line">
            <a:avLst/>
          </a:prstGeom>
          <a:noFill/>
          <a:ln w="412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46089" name="Line 12"/>
          <p:cNvSpPr>
            <a:spLocks noChangeShapeType="1"/>
          </p:cNvSpPr>
          <p:nvPr/>
        </p:nvSpPr>
        <p:spPr bwMode="auto">
          <a:xfrm>
            <a:off x="914400" y="4876800"/>
            <a:ext cx="0" cy="381000"/>
          </a:xfrm>
          <a:prstGeom prst="line">
            <a:avLst/>
          </a:prstGeom>
          <a:noFill/>
          <a:ln w="412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46090" name="Line 13"/>
          <p:cNvSpPr>
            <a:spLocks noChangeShapeType="1"/>
          </p:cNvSpPr>
          <p:nvPr/>
        </p:nvSpPr>
        <p:spPr bwMode="auto">
          <a:xfrm>
            <a:off x="914400" y="5486400"/>
            <a:ext cx="0" cy="381000"/>
          </a:xfrm>
          <a:prstGeom prst="line">
            <a:avLst/>
          </a:prstGeom>
          <a:noFill/>
          <a:ln w="412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46091" name="Line 14"/>
          <p:cNvSpPr>
            <a:spLocks noChangeShapeType="1"/>
          </p:cNvSpPr>
          <p:nvPr/>
        </p:nvSpPr>
        <p:spPr bwMode="auto">
          <a:xfrm>
            <a:off x="1066800" y="914400"/>
            <a:ext cx="0" cy="533400"/>
          </a:xfrm>
          <a:prstGeom prst="line">
            <a:avLst/>
          </a:prstGeom>
          <a:noFill/>
          <a:ln w="412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46092" name="Line 15"/>
          <p:cNvSpPr>
            <a:spLocks noChangeShapeType="1"/>
          </p:cNvSpPr>
          <p:nvPr/>
        </p:nvSpPr>
        <p:spPr bwMode="auto">
          <a:xfrm>
            <a:off x="914400" y="6019800"/>
            <a:ext cx="0" cy="381000"/>
          </a:xfrm>
          <a:prstGeom prst="line">
            <a:avLst/>
          </a:prstGeom>
          <a:noFill/>
          <a:ln w="412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46093" name="Line 16"/>
          <p:cNvSpPr>
            <a:spLocks noChangeShapeType="1"/>
          </p:cNvSpPr>
          <p:nvPr/>
        </p:nvSpPr>
        <p:spPr bwMode="auto">
          <a:xfrm>
            <a:off x="3886200" y="5486400"/>
            <a:ext cx="0" cy="381000"/>
          </a:xfrm>
          <a:prstGeom prst="line">
            <a:avLst/>
          </a:prstGeom>
          <a:noFill/>
          <a:ln w="412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Tree>
    <p:extLst>
      <p:ext uri="{BB962C8B-B14F-4D97-AF65-F5344CB8AC3E}">
        <p14:creationId xmlns:p14="http://schemas.microsoft.com/office/powerpoint/2010/main" val="41963469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animEffect transition="in" filter="blinds(horizontal)">
                                      <p:cBhvr>
                                        <p:cTn id="7" dur="500"/>
                                        <p:tgtEl>
                                          <p:spTgt spid="993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9331">
                                            <p:txEl>
                                              <p:pRg st="1" end="1"/>
                                            </p:txEl>
                                          </p:spTgt>
                                        </p:tgtEl>
                                        <p:attrNameLst>
                                          <p:attrName>style.visibility</p:attrName>
                                        </p:attrNameLst>
                                      </p:cBhvr>
                                      <p:to>
                                        <p:strVal val="visible"/>
                                      </p:to>
                                    </p:set>
                                    <p:animEffect transition="in" filter="blinds(horizontal)">
                                      <p:cBhvr>
                                        <p:cTn id="12" dur="500"/>
                                        <p:tgtEl>
                                          <p:spTgt spid="993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9331">
                                            <p:txEl>
                                              <p:pRg st="2" end="2"/>
                                            </p:txEl>
                                          </p:spTgt>
                                        </p:tgtEl>
                                        <p:attrNameLst>
                                          <p:attrName>style.visibility</p:attrName>
                                        </p:attrNameLst>
                                      </p:cBhvr>
                                      <p:to>
                                        <p:strVal val="visible"/>
                                      </p:to>
                                    </p:set>
                                    <p:animEffect transition="in" filter="blinds(horizontal)">
                                      <p:cBhvr>
                                        <p:cTn id="17" dur="500"/>
                                        <p:tgtEl>
                                          <p:spTgt spid="993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9331">
                                            <p:txEl>
                                              <p:pRg st="3" end="3"/>
                                            </p:txEl>
                                          </p:spTgt>
                                        </p:tgtEl>
                                        <p:attrNameLst>
                                          <p:attrName>style.visibility</p:attrName>
                                        </p:attrNameLst>
                                      </p:cBhvr>
                                      <p:to>
                                        <p:strVal val="visible"/>
                                      </p:to>
                                    </p:set>
                                    <p:animEffect transition="in" filter="blinds(horizontal)">
                                      <p:cBhvr>
                                        <p:cTn id="22" dur="500"/>
                                        <p:tgtEl>
                                          <p:spTgt spid="9933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9331">
                                            <p:txEl>
                                              <p:pRg st="4" end="4"/>
                                            </p:txEl>
                                          </p:spTgt>
                                        </p:tgtEl>
                                        <p:attrNameLst>
                                          <p:attrName>style.visibility</p:attrName>
                                        </p:attrNameLst>
                                      </p:cBhvr>
                                      <p:to>
                                        <p:strVal val="visible"/>
                                      </p:to>
                                    </p:set>
                                    <p:animEffect transition="in" filter="blinds(horizontal)">
                                      <p:cBhvr>
                                        <p:cTn id="27" dur="500"/>
                                        <p:tgtEl>
                                          <p:spTgt spid="9933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9331">
                                            <p:txEl>
                                              <p:pRg st="5" end="5"/>
                                            </p:txEl>
                                          </p:spTgt>
                                        </p:tgtEl>
                                        <p:attrNameLst>
                                          <p:attrName>style.visibility</p:attrName>
                                        </p:attrNameLst>
                                      </p:cBhvr>
                                      <p:to>
                                        <p:strVal val="visible"/>
                                      </p:to>
                                    </p:set>
                                    <p:animEffect transition="in" filter="blinds(horizontal)">
                                      <p:cBhvr>
                                        <p:cTn id="32" dur="500"/>
                                        <p:tgtEl>
                                          <p:spTgt spid="9933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99331">
                                            <p:txEl>
                                              <p:pRg st="6" end="6"/>
                                            </p:txEl>
                                          </p:spTgt>
                                        </p:tgtEl>
                                        <p:attrNameLst>
                                          <p:attrName>style.visibility</p:attrName>
                                        </p:attrNameLst>
                                      </p:cBhvr>
                                      <p:to>
                                        <p:strVal val="visible"/>
                                      </p:to>
                                    </p:set>
                                    <p:animEffect transition="in" filter="blinds(horizontal)">
                                      <p:cBhvr>
                                        <p:cTn id="37" dur="500"/>
                                        <p:tgtEl>
                                          <p:spTgt spid="9933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99331">
                                            <p:txEl>
                                              <p:pRg st="7" end="7"/>
                                            </p:txEl>
                                          </p:spTgt>
                                        </p:tgtEl>
                                        <p:attrNameLst>
                                          <p:attrName>style.visibility</p:attrName>
                                        </p:attrNameLst>
                                      </p:cBhvr>
                                      <p:to>
                                        <p:strVal val="visible"/>
                                      </p:to>
                                    </p:set>
                                    <p:animEffect transition="in" filter="blinds(horizontal)">
                                      <p:cBhvr>
                                        <p:cTn id="42" dur="500"/>
                                        <p:tgtEl>
                                          <p:spTgt spid="993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1219200" y="-8114"/>
            <a:ext cx="6697682" cy="6866114"/>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74638"/>
            <a:ext cx="8229600" cy="792162"/>
          </a:xfrm>
          <a:solidFill>
            <a:srgbClr val="F1F85E"/>
          </a:solidFill>
        </p:spPr>
        <p:txBody>
          <a:bodyPr/>
          <a:lstStyle/>
          <a:p>
            <a:pPr eaLnBrk="1" hangingPunct="1"/>
            <a:r>
              <a:rPr lang="en-US" b="1" smtClean="0">
                <a:solidFill>
                  <a:srgbClr val="0000FF"/>
                </a:solidFill>
              </a:rPr>
              <a:t>Pharmacological Actions</a:t>
            </a:r>
          </a:p>
        </p:txBody>
      </p:sp>
      <p:sp>
        <p:nvSpPr>
          <p:cNvPr id="34819" name="Rectangle 4"/>
          <p:cNvSpPr>
            <a:spLocks noGrp="1" noChangeArrowheads="1"/>
          </p:cNvSpPr>
          <p:nvPr>
            <p:ph sz="half" idx="1"/>
          </p:nvPr>
        </p:nvSpPr>
        <p:spPr>
          <a:xfrm>
            <a:off x="228600" y="1600200"/>
            <a:ext cx="3886200" cy="4953000"/>
          </a:xfrm>
          <a:solidFill>
            <a:schemeClr val="bg1"/>
          </a:solidFill>
        </p:spPr>
        <p:txBody>
          <a:bodyPr/>
          <a:lstStyle/>
          <a:p>
            <a:pPr marL="457200" indent="-457200" eaLnBrk="1" hangingPunct="1">
              <a:lnSpc>
                <a:spcPct val="120000"/>
              </a:lnSpc>
              <a:buFontTx/>
              <a:buAutoNum type="arabicPeriod"/>
            </a:pPr>
            <a:r>
              <a:rPr lang="en-US" b="1" dirty="0" smtClean="0"/>
              <a:t>Carbohydrate</a:t>
            </a:r>
          </a:p>
          <a:p>
            <a:pPr marL="457200" indent="-457200" eaLnBrk="1" hangingPunct="1">
              <a:lnSpc>
                <a:spcPct val="120000"/>
              </a:lnSpc>
              <a:buFontTx/>
              <a:buAutoNum type="arabicPeriod"/>
            </a:pPr>
            <a:r>
              <a:rPr lang="en-US" b="1" dirty="0" smtClean="0"/>
              <a:t>Protein</a:t>
            </a:r>
          </a:p>
          <a:p>
            <a:pPr marL="457200" indent="-457200" eaLnBrk="1" hangingPunct="1">
              <a:lnSpc>
                <a:spcPct val="120000"/>
              </a:lnSpc>
              <a:buFontTx/>
              <a:buAutoNum type="arabicPeriod"/>
            </a:pPr>
            <a:r>
              <a:rPr lang="en-US" b="1" dirty="0" smtClean="0"/>
              <a:t>Lipid</a:t>
            </a:r>
          </a:p>
          <a:p>
            <a:pPr marL="457200" indent="-457200" eaLnBrk="1" hangingPunct="1">
              <a:lnSpc>
                <a:spcPct val="120000"/>
              </a:lnSpc>
              <a:buFontTx/>
              <a:buAutoNum type="arabicPeriod"/>
            </a:pPr>
            <a:r>
              <a:rPr lang="en-US" b="1" dirty="0" smtClean="0"/>
              <a:t>Electrolyte and H</a:t>
            </a:r>
            <a:r>
              <a:rPr lang="en-US" b="1" baseline="-25000" dirty="0" smtClean="0"/>
              <a:t>2</a:t>
            </a:r>
            <a:r>
              <a:rPr lang="en-US" b="1" dirty="0" smtClean="0"/>
              <a:t>O</a:t>
            </a:r>
          </a:p>
          <a:p>
            <a:pPr marL="457200" indent="-457200" eaLnBrk="1" hangingPunct="1">
              <a:lnSpc>
                <a:spcPct val="120000"/>
              </a:lnSpc>
              <a:buFontTx/>
              <a:buAutoNum type="arabicPeriod"/>
            </a:pPr>
            <a:r>
              <a:rPr lang="en-US" b="1" dirty="0" smtClean="0"/>
              <a:t>CVS</a:t>
            </a:r>
          </a:p>
          <a:p>
            <a:pPr marL="457200" indent="-457200" eaLnBrk="1" hangingPunct="1">
              <a:lnSpc>
                <a:spcPct val="120000"/>
              </a:lnSpc>
              <a:buFontTx/>
              <a:buAutoNum type="arabicPeriod"/>
            </a:pPr>
            <a:r>
              <a:rPr lang="en-US" b="1" dirty="0" smtClean="0"/>
              <a:t>Skeletal Muscle </a:t>
            </a:r>
          </a:p>
          <a:p>
            <a:pPr marL="457200" indent="-457200" eaLnBrk="1" hangingPunct="1">
              <a:lnSpc>
                <a:spcPct val="120000"/>
              </a:lnSpc>
              <a:buFontTx/>
              <a:buAutoNum type="arabicPeriod"/>
            </a:pPr>
            <a:r>
              <a:rPr lang="en-US" b="1" dirty="0" smtClean="0"/>
              <a:t>CNS</a:t>
            </a:r>
          </a:p>
        </p:txBody>
      </p:sp>
      <p:sp>
        <p:nvSpPr>
          <p:cNvPr id="65541" name="Rectangle 5"/>
          <p:cNvSpPr>
            <a:spLocks noGrp="1" noChangeArrowheads="1"/>
          </p:cNvSpPr>
          <p:nvPr>
            <p:ph sz="half" idx="2"/>
          </p:nvPr>
        </p:nvSpPr>
        <p:spPr>
          <a:xfrm>
            <a:off x="4495800" y="1447800"/>
            <a:ext cx="4648200" cy="5029200"/>
          </a:xfrm>
          <a:solidFill>
            <a:schemeClr val="bg1"/>
          </a:solidFill>
        </p:spPr>
        <p:txBody>
          <a:bodyPr/>
          <a:lstStyle/>
          <a:p>
            <a:pPr marL="457200" indent="-457200" eaLnBrk="1" hangingPunct="1">
              <a:lnSpc>
                <a:spcPct val="120000"/>
              </a:lnSpc>
              <a:buFontTx/>
              <a:buAutoNum type="arabicPeriod" startAt="8"/>
            </a:pPr>
            <a:r>
              <a:rPr lang="en-US" b="1" smtClean="0"/>
              <a:t>Stomach</a:t>
            </a:r>
          </a:p>
          <a:p>
            <a:pPr marL="457200" indent="-457200" eaLnBrk="1" hangingPunct="1">
              <a:lnSpc>
                <a:spcPct val="120000"/>
              </a:lnSpc>
              <a:buFontTx/>
              <a:buAutoNum type="arabicPeriod" startAt="8"/>
            </a:pPr>
            <a:r>
              <a:rPr lang="en-US" b="1" smtClean="0"/>
              <a:t> Blood </a:t>
            </a:r>
          </a:p>
          <a:p>
            <a:pPr marL="457200" indent="-457200" eaLnBrk="1" hangingPunct="1">
              <a:lnSpc>
                <a:spcPct val="120000"/>
              </a:lnSpc>
              <a:buFontTx/>
              <a:buAutoNum type="arabicPeriod" startAt="8"/>
            </a:pPr>
            <a:r>
              <a:rPr lang="en-US" b="1" smtClean="0"/>
              <a:t> Anti-inflammatory</a:t>
            </a:r>
          </a:p>
          <a:p>
            <a:pPr marL="457200" indent="-457200" eaLnBrk="1" hangingPunct="1">
              <a:lnSpc>
                <a:spcPct val="120000"/>
              </a:lnSpc>
              <a:buFontTx/>
              <a:buAutoNum type="arabicPeriod" startAt="8"/>
            </a:pPr>
            <a:r>
              <a:rPr lang="en-US" b="1" smtClean="0"/>
              <a:t> Immunosuppressant</a:t>
            </a:r>
          </a:p>
          <a:p>
            <a:pPr marL="457200" indent="-457200" eaLnBrk="1" hangingPunct="1">
              <a:lnSpc>
                <a:spcPct val="120000"/>
              </a:lnSpc>
              <a:buFontTx/>
              <a:buAutoNum type="arabicPeriod" startAt="8"/>
            </a:pPr>
            <a:r>
              <a:rPr lang="en-US" b="1" smtClean="0"/>
              <a:t> Respiratory system</a:t>
            </a:r>
          </a:p>
          <a:p>
            <a:pPr marL="457200" indent="-457200" eaLnBrk="1" hangingPunct="1">
              <a:lnSpc>
                <a:spcPct val="120000"/>
              </a:lnSpc>
              <a:buFontTx/>
              <a:buAutoNum type="arabicPeriod" startAt="8"/>
            </a:pPr>
            <a:r>
              <a:rPr lang="en-US" b="1" smtClean="0"/>
              <a:t> Growth and Cell Division</a:t>
            </a:r>
          </a:p>
          <a:p>
            <a:pPr marL="457200" indent="-457200" eaLnBrk="1" hangingPunct="1">
              <a:lnSpc>
                <a:spcPct val="120000"/>
              </a:lnSpc>
              <a:buFontTx/>
              <a:buAutoNum type="arabicPeriod" startAt="8"/>
            </a:pPr>
            <a:r>
              <a:rPr lang="en-US" b="1" smtClean="0"/>
              <a:t> Calcium metabolism</a:t>
            </a:r>
          </a:p>
        </p:txBody>
      </p:sp>
    </p:spTree>
    <p:extLst>
      <p:ext uri="{BB962C8B-B14F-4D97-AF65-F5344CB8AC3E}">
        <p14:creationId xmlns:p14="http://schemas.microsoft.com/office/powerpoint/2010/main" val="15056801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65541">
                                            <p:txEl>
                                              <p:pRg st="0" end="0"/>
                                            </p:txEl>
                                          </p:spTgt>
                                        </p:tgtEl>
                                        <p:attrNameLst>
                                          <p:attrName>style.visibility</p:attrName>
                                        </p:attrNameLst>
                                      </p:cBhvr>
                                      <p:to>
                                        <p:strVal val="visible"/>
                                      </p:to>
                                    </p:set>
                                    <p:animEffect transition="in" filter="wheel(4)">
                                      <p:cBhvr>
                                        <p:cTn id="7" dur="2000"/>
                                        <p:tgtEl>
                                          <p:spTgt spid="65541">
                                            <p:txEl>
                                              <p:pRg st="0" end="0"/>
                                            </p:txEl>
                                          </p:spTgt>
                                        </p:tgtEl>
                                      </p:cBhvr>
                                    </p:animEffect>
                                  </p:childTnLst>
                                </p:cTn>
                              </p:par>
                              <p:par>
                                <p:cTn id="8" presetID="21" presetClass="entr" presetSubtype="4" fill="hold" nodeType="withEffect">
                                  <p:stCondLst>
                                    <p:cond delay="0"/>
                                  </p:stCondLst>
                                  <p:childTnLst>
                                    <p:set>
                                      <p:cBhvr>
                                        <p:cTn id="9" dur="1" fill="hold">
                                          <p:stCondLst>
                                            <p:cond delay="0"/>
                                          </p:stCondLst>
                                        </p:cTn>
                                        <p:tgtEl>
                                          <p:spTgt spid="65541">
                                            <p:txEl>
                                              <p:pRg st="1" end="1"/>
                                            </p:txEl>
                                          </p:spTgt>
                                        </p:tgtEl>
                                        <p:attrNameLst>
                                          <p:attrName>style.visibility</p:attrName>
                                        </p:attrNameLst>
                                      </p:cBhvr>
                                      <p:to>
                                        <p:strVal val="visible"/>
                                      </p:to>
                                    </p:set>
                                    <p:animEffect transition="in" filter="wheel(4)">
                                      <p:cBhvr>
                                        <p:cTn id="10" dur="2000"/>
                                        <p:tgtEl>
                                          <p:spTgt spid="65541">
                                            <p:txEl>
                                              <p:pRg st="1" end="1"/>
                                            </p:txEl>
                                          </p:spTgt>
                                        </p:tgtEl>
                                      </p:cBhvr>
                                    </p:animEffect>
                                  </p:childTnLst>
                                </p:cTn>
                              </p:par>
                              <p:par>
                                <p:cTn id="11" presetID="21" presetClass="entr" presetSubtype="4" fill="hold" nodeType="withEffect">
                                  <p:stCondLst>
                                    <p:cond delay="0"/>
                                  </p:stCondLst>
                                  <p:childTnLst>
                                    <p:set>
                                      <p:cBhvr>
                                        <p:cTn id="12" dur="1" fill="hold">
                                          <p:stCondLst>
                                            <p:cond delay="0"/>
                                          </p:stCondLst>
                                        </p:cTn>
                                        <p:tgtEl>
                                          <p:spTgt spid="65541">
                                            <p:txEl>
                                              <p:pRg st="2" end="2"/>
                                            </p:txEl>
                                          </p:spTgt>
                                        </p:tgtEl>
                                        <p:attrNameLst>
                                          <p:attrName>style.visibility</p:attrName>
                                        </p:attrNameLst>
                                      </p:cBhvr>
                                      <p:to>
                                        <p:strVal val="visible"/>
                                      </p:to>
                                    </p:set>
                                    <p:animEffect transition="in" filter="wheel(4)">
                                      <p:cBhvr>
                                        <p:cTn id="13" dur="2000"/>
                                        <p:tgtEl>
                                          <p:spTgt spid="65541">
                                            <p:txEl>
                                              <p:pRg st="2" end="2"/>
                                            </p:txEl>
                                          </p:spTgt>
                                        </p:tgtEl>
                                      </p:cBhvr>
                                    </p:animEffect>
                                  </p:childTnLst>
                                </p:cTn>
                              </p:par>
                              <p:par>
                                <p:cTn id="14" presetID="21" presetClass="entr" presetSubtype="4" fill="hold" nodeType="withEffect">
                                  <p:stCondLst>
                                    <p:cond delay="0"/>
                                  </p:stCondLst>
                                  <p:childTnLst>
                                    <p:set>
                                      <p:cBhvr>
                                        <p:cTn id="15" dur="1" fill="hold">
                                          <p:stCondLst>
                                            <p:cond delay="0"/>
                                          </p:stCondLst>
                                        </p:cTn>
                                        <p:tgtEl>
                                          <p:spTgt spid="65541">
                                            <p:txEl>
                                              <p:pRg st="3" end="3"/>
                                            </p:txEl>
                                          </p:spTgt>
                                        </p:tgtEl>
                                        <p:attrNameLst>
                                          <p:attrName>style.visibility</p:attrName>
                                        </p:attrNameLst>
                                      </p:cBhvr>
                                      <p:to>
                                        <p:strVal val="visible"/>
                                      </p:to>
                                    </p:set>
                                    <p:animEffect transition="in" filter="wheel(4)">
                                      <p:cBhvr>
                                        <p:cTn id="16" dur="2000"/>
                                        <p:tgtEl>
                                          <p:spTgt spid="65541">
                                            <p:txEl>
                                              <p:pRg st="3" end="3"/>
                                            </p:txEl>
                                          </p:spTgt>
                                        </p:tgtEl>
                                      </p:cBhvr>
                                    </p:animEffect>
                                  </p:childTnLst>
                                </p:cTn>
                              </p:par>
                              <p:par>
                                <p:cTn id="17" presetID="21" presetClass="entr" presetSubtype="4" fill="hold" nodeType="withEffect">
                                  <p:stCondLst>
                                    <p:cond delay="0"/>
                                  </p:stCondLst>
                                  <p:childTnLst>
                                    <p:set>
                                      <p:cBhvr>
                                        <p:cTn id="18" dur="1" fill="hold">
                                          <p:stCondLst>
                                            <p:cond delay="0"/>
                                          </p:stCondLst>
                                        </p:cTn>
                                        <p:tgtEl>
                                          <p:spTgt spid="65541">
                                            <p:txEl>
                                              <p:pRg st="4" end="4"/>
                                            </p:txEl>
                                          </p:spTgt>
                                        </p:tgtEl>
                                        <p:attrNameLst>
                                          <p:attrName>style.visibility</p:attrName>
                                        </p:attrNameLst>
                                      </p:cBhvr>
                                      <p:to>
                                        <p:strVal val="visible"/>
                                      </p:to>
                                    </p:set>
                                    <p:animEffect transition="in" filter="wheel(4)">
                                      <p:cBhvr>
                                        <p:cTn id="19" dur="2000"/>
                                        <p:tgtEl>
                                          <p:spTgt spid="65541">
                                            <p:txEl>
                                              <p:pRg st="4" end="4"/>
                                            </p:txEl>
                                          </p:spTgt>
                                        </p:tgtEl>
                                      </p:cBhvr>
                                    </p:animEffect>
                                  </p:childTnLst>
                                </p:cTn>
                              </p:par>
                              <p:par>
                                <p:cTn id="20" presetID="21" presetClass="entr" presetSubtype="4" fill="hold" nodeType="withEffect">
                                  <p:stCondLst>
                                    <p:cond delay="0"/>
                                  </p:stCondLst>
                                  <p:childTnLst>
                                    <p:set>
                                      <p:cBhvr>
                                        <p:cTn id="21" dur="1" fill="hold">
                                          <p:stCondLst>
                                            <p:cond delay="0"/>
                                          </p:stCondLst>
                                        </p:cTn>
                                        <p:tgtEl>
                                          <p:spTgt spid="65541">
                                            <p:txEl>
                                              <p:pRg st="5" end="5"/>
                                            </p:txEl>
                                          </p:spTgt>
                                        </p:tgtEl>
                                        <p:attrNameLst>
                                          <p:attrName>style.visibility</p:attrName>
                                        </p:attrNameLst>
                                      </p:cBhvr>
                                      <p:to>
                                        <p:strVal val="visible"/>
                                      </p:to>
                                    </p:set>
                                    <p:animEffect transition="in" filter="wheel(4)">
                                      <p:cBhvr>
                                        <p:cTn id="22" dur="2000"/>
                                        <p:tgtEl>
                                          <p:spTgt spid="65541">
                                            <p:txEl>
                                              <p:pRg st="5" end="5"/>
                                            </p:txEl>
                                          </p:spTgt>
                                        </p:tgtEl>
                                      </p:cBhvr>
                                    </p:animEffect>
                                  </p:childTnLst>
                                </p:cTn>
                              </p:par>
                              <p:par>
                                <p:cTn id="23" presetID="21" presetClass="entr" presetSubtype="4" fill="hold" nodeType="withEffect">
                                  <p:stCondLst>
                                    <p:cond delay="0"/>
                                  </p:stCondLst>
                                  <p:childTnLst>
                                    <p:set>
                                      <p:cBhvr>
                                        <p:cTn id="24" dur="1" fill="hold">
                                          <p:stCondLst>
                                            <p:cond delay="0"/>
                                          </p:stCondLst>
                                        </p:cTn>
                                        <p:tgtEl>
                                          <p:spTgt spid="65541">
                                            <p:txEl>
                                              <p:pRg st="6" end="6"/>
                                            </p:txEl>
                                          </p:spTgt>
                                        </p:tgtEl>
                                        <p:attrNameLst>
                                          <p:attrName>style.visibility</p:attrName>
                                        </p:attrNameLst>
                                      </p:cBhvr>
                                      <p:to>
                                        <p:strVal val="visible"/>
                                      </p:to>
                                    </p:set>
                                    <p:animEffect transition="in" filter="wheel(4)">
                                      <p:cBhvr>
                                        <p:cTn id="25" dur="2000"/>
                                        <p:tgtEl>
                                          <p:spTgt spid="65541">
                                            <p:txEl>
                                              <p:pRg st="6" end="6"/>
                                            </p:txEl>
                                          </p:spTgt>
                                        </p:tgtEl>
                                      </p:cBhvr>
                                    </p:animEffect>
                                  </p:childTnLst>
                                </p:cTn>
                              </p:par>
                              <p:par>
                                <p:cTn id="26" presetID="8" presetClass="entr" presetSubtype="16" fill="hold" nodeType="withEffect">
                                  <p:stCondLst>
                                    <p:cond delay="0"/>
                                  </p:stCondLst>
                                  <p:childTnLst>
                                    <p:set>
                                      <p:cBhvr>
                                        <p:cTn id="27" dur="1" fill="hold">
                                          <p:stCondLst>
                                            <p:cond delay="0"/>
                                          </p:stCondLst>
                                        </p:cTn>
                                        <p:tgtEl>
                                          <p:spTgt spid="65541">
                                            <p:txEl>
                                              <p:pRg st="1" end="1"/>
                                            </p:txEl>
                                          </p:spTgt>
                                        </p:tgtEl>
                                        <p:attrNameLst>
                                          <p:attrName>style.visibility</p:attrName>
                                        </p:attrNameLst>
                                      </p:cBhvr>
                                      <p:to>
                                        <p:strVal val="visible"/>
                                      </p:to>
                                    </p:set>
                                    <p:animEffect transition="in" filter="diamond(in)">
                                      <p:cBhvr>
                                        <p:cTn id="28" dur="2000"/>
                                        <p:tgtEl>
                                          <p:spTgt spid="65541">
                                            <p:txEl>
                                              <p:pRg st="1" end="1"/>
                                            </p:txEl>
                                          </p:spTgt>
                                        </p:tgtEl>
                                      </p:cBhvr>
                                    </p:animEffect>
                                  </p:childTnLst>
                                </p:cTn>
                              </p:par>
                              <p:par>
                                <p:cTn id="29" presetID="8" presetClass="entr" presetSubtype="16" fill="hold" nodeType="withEffect">
                                  <p:stCondLst>
                                    <p:cond delay="0"/>
                                  </p:stCondLst>
                                  <p:childTnLst>
                                    <p:set>
                                      <p:cBhvr>
                                        <p:cTn id="30" dur="1" fill="hold">
                                          <p:stCondLst>
                                            <p:cond delay="0"/>
                                          </p:stCondLst>
                                        </p:cTn>
                                        <p:tgtEl>
                                          <p:spTgt spid="65541">
                                            <p:txEl>
                                              <p:pRg st="2" end="2"/>
                                            </p:txEl>
                                          </p:spTgt>
                                        </p:tgtEl>
                                        <p:attrNameLst>
                                          <p:attrName>style.visibility</p:attrName>
                                        </p:attrNameLst>
                                      </p:cBhvr>
                                      <p:to>
                                        <p:strVal val="visible"/>
                                      </p:to>
                                    </p:set>
                                    <p:animEffect transition="in" filter="diamond(in)">
                                      <p:cBhvr>
                                        <p:cTn id="31" dur="2000"/>
                                        <p:tgtEl>
                                          <p:spTgt spid="65541">
                                            <p:txEl>
                                              <p:pRg st="2" end="2"/>
                                            </p:txEl>
                                          </p:spTgt>
                                        </p:tgtEl>
                                      </p:cBhvr>
                                    </p:animEffect>
                                  </p:childTnLst>
                                </p:cTn>
                              </p:par>
                              <p:par>
                                <p:cTn id="32" presetID="8" presetClass="entr" presetSubtype="16" fill="hold" nodeType="withEffect">
                                  <p:stCondLst>
                                    <p:cond delay="0"/>
                                  </p:stCondLst>
                                  <p:childTnLst>
                                    <p:set>
                                      <p:cBhvr>
                                        <p:cTn id="33" dur="1" fill="hold">
                                          <p:stCondLst>
                                            <p:cond delay="0"/>
                                          </p:stCondLst>
                                        </p:cTn>
                                        <p:tgtEl>
                                          <p:spTgt spid="65541">
                                            <p:txEl>
                                              <p:pRg st="3" end="3"/>
                                            </p:txEl>
                                          </p:spTgt>
                                        </p:tgtEl>
                                        <p:attrNameLst>
                                          <p:attrName>style.visibility</p:attrName>
                                        </p:attrNameLst>
                                      </p:cBhvr>
                                      <p:to>
                                        <p:strVal val="visible"/>
                                      </p:to>
                                    </p:set>
                                    <p:animEffect transition="in" filter="diamond(in)">
                                      <p:cBhvr>
                                        <p:cTn id="34" dur="2000"/>
                                        <p:tgtEl>
                                          <p:spTgt spid="65541">
                                            <p:txEl>
                                              <p:pRg st="3" end="3"/>
                                            </p:txEl>
                                          </p:spTgt>
                                        </p:tgtEl>
                                      </p:cBhvr>
                                    </p:animEffect>
                                  </p:childTnLst>
                                </p:cTn>
                              </p:par>
                              <p:par>
                                <p:cTn id="35" presetID="8" presetClass="entr" presetSubtype="16" fill="hold" nodeType="withEffect">
                                  <p:stCondLst>
                                    <p:cond delay="0"/>
                                  </p:stCondLst>
                                  <p:childTnLst>
                                    <p:set>
                                      <p:cBhvr>
                                        <p:cTn id="36" dur="1" fill="hold">
                                          <p:stCondLst>
                                            <p:cond delay="0"/>
                                          </p:stCondLst>
                                        </p:cTn>
                                        <p:tgtEl>
                                          <p:spTgt spid="65541">
                                            <p:txEl>
                                              <p:pRg st="4" end="4"/>
                                            </p:txEl>
                                          </p:spTgt>
                                        </p:tgtEl>
                                        <p:attrNameLst>
                                          <p:attrName>style.visibility</p:attrName>
                                        </p:attrNameLst>
                                      </p:cBhvr>
                                      <p:to>
                                        <p:strVal val="visible"/>
                                      </p:to>
                                    </p:set>
                                    <p:animEffect transition="in" filter="diamond(in)">
                                      <p:cBhvr>
                                        <p:cTn id="37" dur="2000"/>
                                        <p:tgtEl>
                                          <p:spTgt spid="65541">
                                            <p:txEl>
                                              <p:pRg st="4" end="4"/>
                                            </p:txEl>
                                          </p:spTgt>
                                        </p:tgtEl>
                                      </p:cBhvr>
                                    </p:animEffect>
                                  </p:childTnLst>
                                </p:cTn>
                              </p:par>
                              <p:par>
                                <p:cTn id="38" presetID="8" presetClass="entr" presetSubtype="16" fill="hold" nodeType="withEffect">
                                  <p:stCondLst>
                                    <p:cond delay="0"/>
                                  </p:stCondLst>
                                  <p:childTnLst>
                                    <p:set>
                                      <p:cBhvr>
                                        <p:cTn id="39" dur="1" fill="hold">
                                          <p:stCondLst>
                                            <p:cond delay="0"/>
                                          </p:stCondLst>
                                        </p:cTn>
                                        <p:tgtEl>
                                          <p:spTgt spid="65541">
                                            <p:txEl>
                                              <p:pRg st="5" end="5"/>
                                            </p:txEl>
                                          </p:spTgt>
                                        </p:tgtEl>
                                        <p:attrNameLst>
                                          <p:attrName>style.visibility</p:attrName>
                                        </p:attrNameLst>
                                      </p:cBhvr>
                                      <p:to>
                                        <p:strVal val="visible"/>
                                      </p:to>
                                    </p:set>
                                    <p:animEffect transition="in" filter="diamond(in)">
                                      <p:cBhvr>
                                        <p:cTn id="40" dur="2000"/>
                                        <p:tgtEl>
                                          <p:spTgt spid="65541">
                                            <p:txEl>
                                              <p:pRg st="5" end="5"/>
                                            </p:txEl>
                                          </p:spTgt>
                                        </p:tgtEl>
                                      </p:cBhvr>
                                    </p:animEffect>
                                  </p:childTnLst>
                                </p:cTn>
                              </p:par>
                              <p:par>
                                <p:cTn id="41" presetID="8" presetClass="entr" presetSubtype="16" fill="hold" nodeType="withEffect">
                                  <p:stCondLst>
                                    <p:cond delay="0"/>
                                  </p:stCondLst>
                                  <p:childTnLst>
                                    <p:set>
                                      <p:cBhvr>
                                        <p:cTn id="42" dur="1" fill="hold">
                                          <p:stCondLst>
                                            <p:cond delay="0"/>
                                          </p:stCondLst>
                                        </p:cTn>
                                        <p:tgtEl>
                                          <p:spTgt spid="65541">
                                            <p:txEl>
                                              <p:pRg st="6" end="6"/>
                                            </p:txEl>
                                          </p:spTgt>
                                        </p:tgtEl>
                                        <p:attrNameLst>
                                          <p:attrName>style.visibility</p:attrName>
                                        </p:attrNameLst>
                                      </p:cBhvr>
                                      <p:to>
                                        <p:strVal val="visible"/>
                                      </p:to>
                                    </p:set>
                                    <p:animEffect transition="in" filter="diamond(in)">
                                      <p:cBhvr>
                                        <p:cTn id="43" dur="2000"/>
                                        <p:tgtEl>
                                          <p:spTgt spid="6554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4"/>
          <p:cNvSpPr>
            <a:spLocks noGrp="1" noChangeArrowheads="1"/>
          </p:cNvSpPr>
          <p:nvPr>
            <p:ph type="title"/>
          </p:nvPr>
        </p:nvSpPr>
        <p:spPr>
          <a:xfrm>
            <a:off x="533400" y="-304800"/>
            <a:ext cx="8229600" cy="1143000"/>
          </a:xfrm>
          <a:noFill/>
        </p:spPr>
        <p:txBody>
          <a:bodyPr/>
          <a:lstStyle/>
          <a:p>
            <a:pPr algn="l" eaLnBrk="1" hangingPunct="1"/>
            <a:r>
              <a:rPr lang="en-US" sz="2800" b="1" smtClean="0">
                <a:solidFill>
                  <a:srgbClr val="0000FF"/>
                </a:solidFill>
              </a:rPr>
              <a:t>Actions:</a:t>
            </a:r>
            <a:r>
              <a:rPr lang="en-US" b="1" smtClean="0"/>
              <a:t> </a:t>
            </a:r>
            <a:r>
              <a:rPr lang="en-US" sz="3200" b="1" smtClean="0">
                <a:solidFill>
                  <a:srgbClr val="FF3300"/>
                </a:solidFill>
              </a:rPr>
              <a:t>Electrolyte and water balance</a:t>
            </a:r>
          </a:p>
        </p:txBody>
      </p:sp>
      <p:sp>
        <p:nvSpPr>
          <p:cNvPr id="38915" name="Rectangle 3"/>
          <p:cNvSpPr>
            <a:spLocks noGrp="1" noChangeArrowheads="1"/>
          </p:cNvSpPr>
          <p:nvPr>
            <p:ph idx="1"/>
          </p:nvPr>
        </p:nvSpPr>
        <p:spPr>
          <a:xfrm>
            <a:off x="533400" y="685800"/>
            <a:ext cx="8229600" cy="4525963"/>
          </a:xfrm>
        </p:spPr>
        <p:txBody>
          <a:bodyPr/>
          <a:lstStyle/>
          <a:p>
            <a:pPr eaLnBrk="1" hangingPunct="1"/>
            <a:r>
              <a:rPr lang="en-US" b="1" smtClean="0"/>
              <a:t>Aldosterone is more important</a:t>
            </a:r>
          </a:p>
          <a:p>
            <a:pPr eaLnBrk="1" hangingPunct="1"/>
            <a:r>
              <a:rPr lang="en-US" b="1" smtClean="0"/>
              <a:t>Act on DT and CD of kidney</a:t>
            </a:r>
          </a:p>
          <a:p>
            <a:pPr lvl="1" eaLnBrk="1" hangingPunct="1"/>
            <a:r>
              <a:rPr lang="en-US" smtClean="0"/>
              <a:t>   Na</a:t>
            </a:r>
            <a:r>
              <a:rPr lang="en-US" sz="3200" b="1" baseline="30000" smtClean="0"/>
              <a:t>+</a:t>
            </a:r>
            <a:r>
              <a:rPr lang="en-US" smtClean="0"/>
              <a:t> reabsorption</a:t>
            </a:r>
          </a:p>
          <a:p>
            <a:pPr lvl="1" eaLnBrk="1" hangingPunct="1"/>
            <a:r>
              <a:rPr lang="en-US" smtClean="0"/>
              <a:t>   Urinary excretion of K</a:t>
            </a:r>
            <a:r>
              <a:rPr lang="en-US" sz="3200" b="1" baseline="30000" smtClean="0"/>
              <a:t>+</a:t>
            </a:r>
            <a:r>
              <a:rPr lang="en-US" smtClean="0"/>
              <a:t> and H</a:t>
            </a:r>
            <a:r>
              <a:rPr lang="en-US" sz="3200" b="1" baseline="30000" smtClean="0"/>
              <a:t>+</a:t>
            </a:r>
          </a:p>
          <a:p>
            <a:pPr eaLnBrk="1" hangingPunct="1"/>
            <a:r>
              <a:rPr lang="en-US" b="1" smtClean="0"/>
              <a:t>Addison’s disease ??</a:t>
            </a:r>
          </a:p>
        </p:txBody>
      </p:sp>
      <p:sp>
        <p:nvSpPr>
          <p:cNvPr id="38916" name="Line 5"/>
          <p:cNvSpPr>
            <a:spLocks noChangeShapeType="1"/>
          </p:cNvSpPr>
          <p:nvPr/>
        </p:nvSpPr>
        <p:spPr bwMode="auto">
          <a:xfrm flipH="1" flipV="1">
            <a:off x="1371600" y="1828800"/>
            <a:ext cx="0" cy="533400"/>
          </a:xfrm>
          <a:prstGeom prst="line">
            <a:avLst/>
          </a:prstGeom>
          <a:noFill/>
          <a:ln w="444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38917" name="Line 6"/>
          <p:cNvSpPr>
            <a:spLocks noChangeShapeType="1"/>
          </p:cNvSpPr>
          <p:nvPr/>
        </p:nvSpPr>
        <p:spPr bwMode="auto">
          <a:xfrm flipV="1">
            <a:off x="1371600" y="2438400"/>
            <a:ext cx="0" cy="457200"/>
          </a:xfrm>
          <a:prstGeom prst="line">
            <a:avLst/>
          </a:prstGeom>
          <a:noFill/>
          <a:ln w="444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82951" name="Text Box 7"/>
          <p:cNvSpPr txBox="1">
            <a:spLocks noChangeArrowheads="1"/>
          </p:cNvSpPr>
          <p:nvPr/>
        </p:nvSpPr>
        <p:spPr bwMode="auto">
          <a:xfrm>
            <a:off x="1676400" y="3733800"/>
            <a:ext cx="5486400" cy="2616200"/>
          </a:xfrm>
          <a:prstGeom prst="rect">
            <a:avLst/>
          </a:prstGeom>
          <a:solidFill>
            <a:srgbClr val="F1F85E"/>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4161750" indent="-24161750" eaLnBrk="0" hangingPunct="0">
              <a:defRPr sz="2400">
                <a:solidFill>
                  <a:schemeClr val="tx1"/>
                </a:solidFill>
                <a:latin typeface="Arial" charset="0"/>
                <a:ea typeface="ＭＳ Ｐゴシック" pitchFamily="-105" charset="-128"/>
              </a:defRPr>
            </a:lvl1pPr>
            <a:lvl2pPr eaLnBrk="0" hangingPunct="0">
              <a:defRPr sz="2400">
                <a:solidFill>
                  <a:schemeClr val="tx1"/>
                </a:solidFill>
                <a:latin typeface="Arial" charset="0"/>
                <a:ea typeface="ＭＳ Ｐゴシック" pitchFamily="-105" charset="-128"/>
              </a:defRPr>
            </a:lvl2pPr>
            <a:lvl3pPr eaLnBrk="0" hangingPunct="0">
              <a:defRPr sz="2400">
                <a:solidFill>
                  <a:schemeClr val="tx1"/>
                </a:solidFill>
                <a:latin typeface="Arial" charset="0"/>
                <a:ea typeface="ＭＳ Ｐゴシック" pitchFamily="-105" charset="-128"/>
              </a:defRPr>
            </a:lvl3pPr>
            <a:lvl4pPr eaLnBrk="0" hangingPunct="0">
              <a:defRPr sz="2400">
                <a:solidFill>
                  <a:schemeClr val="tx1"/>
                </a:solidFill>
                <a:latin typeface="Arial" charset="0"/>
                <a:ea typeface="ＭＳ Ｐゴシック" pitchFamily="-105" charset="-128"/>
              </a:defRPr>
            </a:lvl4pPr>
            <a:lvl5pPr eaLnBrk="0" hangingPunct="0">
              <a:defRPr sz="2400">
                <a:solidFill>
                  <a:schemeClr val="tx1"/>
                </a:solidFill>
                <a:latin typeface="Arial" charset="0"/>
                <a:ea typeface="ＭＳ Ｐゴシック" pitchFamily="-105" charset="-128"/>
              </a:defRPr>
            </a:lvl5pPr>
            <a:lvl6pPr marL="457200" eaLnBrk="0" fontAlgn="base" hangingPunct="0">
              <a:spcBef>
                <a:spcPct val="0"/>
              </a:spcBef>
              <a:spcAft>
                <a:spcPct val="0"/>
              </a:spcAft>
              <a:defRPr sz="2400">
                <a:solidFill>
                  <a:schemeClr val="tx1"/>
                </a:solidFill>
                <a:latin typeface="Arial" charset="0"/>
                <a:ea typeface="ＭＳ Ｐゴシック" pitchFamily="-105" charset="-128"/>
              </a:defRPr>
            </a:lvl6pPr>
            <a:lvl7pPr marL="914400" eaLnBrk="0" fontAlgn="base" hangingPunct="0">
              <a:spcBef>
                <a:spcPct val="0"/>
              </a:spcBef>
              <a:spcAft>
                <a:spcPct val="0"/>
              </a:spcAft>
              <a:defRPr sz="2400">
                <a:solidFill>
                  <a:schemeClr val="tx1"/>
                </a:solidFill>
                <a:latin typeface="Arial" charset="0"/>
                <a:ea typeface="ＭＳ Ｐゴシック" pitchFamily="-105" charset="-128"/>
              </a:defRPr>
            </a:lvl7pPr>
            <a:lvl8pPr marL="1371600" eaLnBrk="0" fontAlgn="base" hangingPunct="0">
              <a:spcBef>
                <a:spcPct val="0"/>
              </a:spcBef>
              <a:spcAft>
                <a:spcPct val="0"/>
              </a:spcAft>
              <a:defRPr sz="2400">
                <a:solidFill>
                  <a:schemeClr val="tx1"/>
                </a:solidFill>
                <a:latin typeface="Arial" charset="0"/>
                <a:ea typeface="ＭＳ Ｐゴシック" pitchFamily="-105" charset="-128"/>
              </a:defRPr>
            </a:lvl8pPr>
            <a:lvl9pPr marL="1828800" eaLnBrk="0" fontAlgn="base" hangingPunct="0">
              <a:spcBef>
                <a:spcPct val="0"/>
              </a:spcBef>
              <a:spcAft>
                <a:spcPct val="0"/>
              </a:spcAft>
              <a:defRPr sz="2400">
                <a:solidFill>
                  <a:schemeClr val="tx1"/>
                </a:solidFill>
                <a:latin typeface="Arial" charset="0"/>
                <a:ea typeface="ＭＳ Ｐゴシック" pitchFamily="-105" charset="-128"/>
              </a:defRPr>
            </a:lvl9pPr>
          </a:lstStyle>
          <a:p>
            <a:pPr lvl="1" eaLnBrk="1" hangingPunct="1">
              <a:lnSpc>
                <a:spcPct val="115000"/>
              </a:lnSpc>
              <a:buFontTx/>
              <a:buChar char="•"/>
            </a:pPr>
            <a:r>
              <a:rPr lang="en-US" b="1" dirty="0">
                <a:solidFill>
                  <a:srgbClr val="0000FF"/>
                </a:solidFill>
              </a:rPr>
              <a:t> Na+ loss</a:t>
            </a:r>
          </a:p>
          <a:p>
            <a:pPr lvl="1" eaLnBrk="1" hangingPunct="1">
              <a:lnSpc>
                <a:spcPct val="115000"/>
              </a:lnSpc>
              <a:buFontTx/>
              <a:buChar char="•"/>
            </a:pPr>
            <a:r>
              <a:rPr lang="en-US" b="1" dirty="0">
                <a:solidFill>
                  <a:srgbClr val="0000FF"/>
                </a:solidFill>
              </a:rPr>
              <a:t> Shrinkage of ECF</a:t>
            </a:r>
          </a:p>
          <a:p>
            <a:pPr lvl="1" eaLnBrk="1" hangingPunct="1">
              <a:lnSpc>
                <a:spcPct val="115000"/>
              </a:lnSpc>
              <a:buFontTx/>
              <a:buChar char="•"/>
            </a:pPr>
            <a:r>
              <a:rPr lang="en-US" b="1" dirty="0">
                <a:solidFill>
                  <a:srgbClr val="0000FF"/>
                </a:solidFill>
              </a:rPr>
              <a:t> Cellular hydration</a:t>
            </a:r>
          </a:p>
          <a:p>
            <a:pPr lvl="1" eaLnBrk="1" hangingPunct="1">
              <a:lnSpc>
                <a:spcPct val="115000"/>
              </a:lnSpc>
              <a:buFontTx/>
              <a:buChar char="•"/>
            </a:pPr>
            <a:r>
              <a:rPr lang="en-US" b="1" dirty="0">
                <a:solidFill>
                  <a:srgbClr val="0000FF"/>
                </a:solidFill>
              </a:rPr>
              <a:t> </a:t>
            </a:r>
            <a:r>
              <a:rPr lang="en-US" b="1" dirty="0" err="1">
                <a:solidFill>
                  <a:srgbClr val="0000FF"/>
                </a:solidFill>
              </a:rPr>
              <a:t>Hypodynamic</a:t>
            </a:r>
            <a:r>
              <a:rPr lang="en-US" b="1" dirty="0">
                <a:solidFill>
                  <a:srgbClr val="0000FF"/>
                </a:solidFill>
              </a:rPr>
              <a:t> state of CVS</a:t>
            </a:r>
          </a:p>
          <a:p>
            <a:pPr lvl="1" eaLnBrk="1" hangingPunct="1">
              <a:lnSpc>
                <a:spcPct val="115000"/>
              </a:lnSpc>
              <a:buFontTx/>
              <a:buChar char="•"/>
            </a:pPr>
            <a:r>
              <a:rPr lang="en-US" b="1" dirty="0">
                <a:solidFill>
                  <a:srgbClr val="0000FF"/>
                </a:solidFill>
              </a:rPr>
              <a:t> Circulatory collapse, 		renal  	failure, death</a:t>
            </a:r>
          </a:p>
        </p:txBody>
      </p:sp>
    </p:spTree>
    <p:extLst>
      <p:ext uri="{BB962C8B-B14F-4D97-AF65-F5344CB8AC3E}">
        <p14:creationId xmlns:p14="http://schemas.microsoft.com/office/powerpoint/2010/main" val="8365069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2951"/>
                                        </p:tgtEl>
                                        <p:attrNameLst>
                                          <p:attrName>style.visibility</p:attrName>
                                        </p:attrNameLst>
                                      </p:cBhvr>
                                      <p:to>
                                        <p:strVal val="visible"/>
                                      </p:to>
                                    </p:set>
                                    <p:animEffect transition="in" filter="blinds(horizontal)">
                                      <p:cBhvr>
                                        <p:cTn id="7" dur="2000"/>
                                        <p:tgtEl>
                                          <p:spTgt spid="829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5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idx="1"/>
          </p:nvPr>
        </p:nvSpPr>
        <p:spPr>
          <a:xfrm>
            <a:off x="304800" y="914400"/>
            <a:ext cx="8153400" cy="3733800"/>
          </a:xfrm>
        </p:spPr>
        <p:txBody>
          <a:bodyPr/>
          <a:lstStyle/>
          <a:p>
            <a:pPr eaLnBrk="1" hangingPunct="1"/>
            <a:r>
              <a:rPr lang="en-US" dirty="0" smtClean="0">
                <a:solidFill>
                  <a:srgbClr val="0000FF"/>
                </a:solidFill>
              </a:rPr>
              <a:t>Direct: </a:t>
            </a:r>
          </a:p>
          <a:p>
            <a:pPr lvl="1" eaLnBrk="1" hangingPunct="1"/>
            <a:r>
              <a:rPr lang="en-US" dirty="0" smtClean="0"/>
              <a:t>Mood</a:t>
            </a:r>
          </a:p>
          <a:p>
            <a:pPr lvl="1" eaLnBrk="1" hangingPunct="1"/>
            <a:r>
              <a:rPr lang="en-US" dirty="0" err="1" smtClean="0"/>
              <a:t>Behaviour</a:t>
            </a:r>
            <a:endParaRPr lang="en-US" dirty="0" smtClean="0"/>
          </a:p>
          <a:p>
            <a:pPr lvl="1" eaLnBrk="1" hangingPunct="1"/>
            <a:r>
              <a:rPr lang="en-US" dirty="0" smtClean="0"/>
              <a:t>Brain excitability</a:t>
            </a:r>
          </a:p>
          <a:p>
            <a:pPr eaLnBrk="1" hangingPunct="1"/>
            <a:r>
              <a:rPr lang="en-US" dirty="0" smtClean="0">
                <a:solidFill>
                  <a:srgbClr val="0000FF"/>
                </a:solidFill>
              </a:rPr>
              <a:t>Indirect:</a:t>
            </a:r>
            <a:r>
              <a:rPr lang="en-US" dirty="0" smtClean="0"/>
              <a:t> </a:t>
            </a:r>
          </a:p>
          <a:p>
            <a:pPr lvl="1" eaLnBrk="1" hangingPunct="1"/>
            <a:r>
              <a:rPr lang="en-US" dirty="0" smtClean="0"/>
              <a:t>maintain BBB, circulation and electrolyte 	balance</a:t>
            </a:r>
          </a:p>
        </p:txBody>
      </p:sp>
      <p:sp>
        <p:nvSpPr>
          <p:cNvPr id="41987" name="Rectangle 4"/>
          <p:cNvSpPr>
            <a:spLocks noChangeArrowheads="1"/>
          </p:cNvSpPr>
          <p:nvPr/>
        </p:nvSpPr>
        <p:spPr bwMode="auto">
          <a:xfrm>
            <a:off x="533400" y="0"/>
            <a:ext cx="815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a:solidFill>
                  <a:srgbClr val="0000FF"/>
                </a:solidFill>
              </a:rPr>
              <a:t>Actions:</a:t>
            </a:r>
            <a:r>
              <a:rPr lang="en-US" sz="4400" b="1">
                <a:solidFill>
                  <a:schemeClr val="tx2"/>
                </a:solidFill>
              </a:rPr>
              <a:t> </a:t>
            </a:r>
            <a:r>
              <a:rPr lang="en-US" sz="3200" b="1">
                <a:solidFill>
                  <a:srgbClr val="FF3300"/>
                </a:solidFill>
              </a:rPr>
              <a:t>CNS</a:t>
            </a:r>
          </a:p>
        </p:txBody>
      </p:sp>
      <p:sp>
        <p:nvSpPr>
          <p:cNvPr id="41988" name="Oval 5"/>
          <p:cNvSpPr>
            <a:spLocks noChangeArrowheads="1"/>
          </p:cNvSpPr>
          <p:nvPr/>
        </p:nvSpPr>
        <p:spPr bwMode="auto">
          <a:xfrm>
            <a:off x="1143000" y="4572000"/>
            <a:ext cx="6553200" cy="1600200"/>
          </a:xfrm>
          <a:prstGeom prst="ellipse">
            <a:avLst/>
          </a:prstGeom>
          <a:solidFill>
            <a:schemeClr val="accent1"/>
          </a:solidFill>
          <a:ln w="9525">
            <a:solidFill>
              <a:schemeClr val="tx1"/>
            </a:solidFill>
            <a:round/>
            <a:headEnd/>
            <a:tailEnd/>
          </a:ln>
        </p:spPr>
        <p:txBody>
          <a:bodyPr wrap="none" anchor="ctr"/>
          <a:lstStyle/>
          <a:p>
            <a:pPr algn="ctr"/>
            <a:r>
              <a:rPr lang="en-US" sz="2800" b="1"/>
              <a:t>    ICP (</a:t>
            </a:r>
            <a:r>
              <a:rPr lang="en-US" sz="2800" b="1">
                <a:hlinkClick r:id="" action="ppaction://noaction"/>
              </a:rPr>
              <a:t>pseudotumor cerebri</a:t>
            </a:r>
            <a:r>
              <a:rPr lang="en-US" sz="2800" b="1"/>
              <a:t>) - </a:t>
            </a:r>
            <a:r>
              <a:rPr lang="en-US" sz="2800" b="1">
                <a:solidFill>
                  <a:srgbClr val="0000FF"/>
                </a:solidFill>
              </a:rPr>
              <a:t>Rare</a:t>
            </a:r>
          </a:p>
          <a:p>
            <a:pPr algn="ctr"/>
            <a:endParaRPr lang="en-US">
              <a:solidFill>
                <a:srgbClr val="0000FF"/>
              </a:solidFill>
            </a:endParaRPr>
          </a:p>
        </p:txBody>
      </p:sp>
      <p:sp>
        <p:nvSpPr>
          <p:cNvPr id="41989" name="Line 7"/>
          <p:cNvSpPr>
            <a:spLocks noChangeShapeType="1"/>
          </p:cNvSpPr>
          <p:nvPr/>
        </p:nvSpPr>
        <p:spPr bwMode="auto">
          <a:xfrm flipV="1">
            <a:off x="1600200" y="5029200"/>
            <a:ext cx="0" cy="685800"/>
          </a:xfrm>
          <a:prstGeom prst="line">
            <a:avLst/>
          </a:prstGeom>
          <a:noFill/>
          <a:ln w="444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Tree>
    <p:extLst>
      <p:ext uri="{BB962C8B-B14F-4D97-AF65-F5344CB8AC3E}">
        <p14:creationId xmlns:p14="http://schemas.microsoft.com/office/powerpoint/2010/main" val="371265541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endParaRPr lang="en-US"/>
          </a:p>
        </p:txBody>
      </p:sp>
      <p:pic>
        <p:nvPicPr>
          <p:cNvPr id="3075" name="Picture 3"/>
          <p:cNvPicPr>
            <a:picLocks noChangeAspect="1" noChangeArrowheads="1"/>
          </p:cNvPicPr>
          <p:nvPr/>
        </p:nvPicPr>
        <p:blipFill>
          <a:blip r:embed="rId2"/>
          <a:srcRect/>
          <a:stretch>
            <a:fillRect/>
          </a:stretch>
        </p:blipFill>
        <p:spPr bwMode="auto">
          <a:xfrm>
            <a:off x="914400" y="-39051"/>
            <a:ext cx="7086600" cy="6719348"/>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Role in neurosurgery</a:t>
            </a:r>
            <a:endParaRPr lang="en-IN" dirty="0"/>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3799369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Role in traumatic spine and head injuries</a:t>
            </a:r>
            <a:endParaRPr lang="en-IN" dirty="0"/>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2025506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6632"/>
            <a:ext cx="7772400" cy="1470025"/>
          </a:xfrm>
        </p:spPr>
        <p:txBody>
          <a:bodyPr/>
          <a:lstStyle/>
          <a:p>
            <a:r>
              <a:rPr lang="en-US" dirty="0"/>
              <a:t>Pathophysiology of Spinal Cord injury</a:t>
            </a:r>
            <a:endParaRPr lang="en-IN" dirty="0"/>
          </a:p>
        </p:txBody>
      </p:sp>
      <p:sp>
        <p:nvSpPr>
          <p:cNvPr id="5" name="Rectangle 3"/>
          <p:cNvSpPr>
            <a:spLocks noGrp="1" noChangeArrowheads="1"/>
          </p:cNvSpPr>
          <p:nvPr>
            <p:ph type="subTitle" idx="1"/>
          </p:nvPr>
        </p:nvSpPr>
        <p:spPr>
          <a:xfrm>
            <a:off x="323850" y="1773238"/>
            <a:ext cx="8496300" cy="4751387"/>
          </a:xfrm>
        </p:spPr>
        <p:txBody>
          <a:bodyPr/>
          <a:lstStyle/>
          <a:p>
            <a:pPr algn="l">
              <a:lnSpc>
                <a:spcPct val="90000"/>
              </a:lnSpc>
            </a:pPr>
            <a:r>
              <a:rPr lang="en-US" dirty="0">
                <a:solidFill>
                  <a:schemeClr val="tx1"/>
                </a:solidFill>
              </a:rPr>
              <a:t>Primary mechanisms</a:t>
            </a:r>
          </a:p>
          <a:p>
            <a:pPr lvl="1" algn="l">
              <a:lnSpc>
                <a:spcPct val="90000"/>
              </a:lnSpc>
            </a:pPr>
            <a:r>
              <a:rPr lang="en-US" dirty="0">
                <a:solidFill>
                  <a:schemeClr val="tx1"/>
                </a:solidFill>
              </a:rPr>
              <a:t>Initial crush, shear impingement of cord with the inciting trauma.</a:t>
            </a:r>
          </a:p>
          <a:p>
            <a:pPr lvl="1" algn="l">
              <a:lnSpc>
                <a:spcPct val="90000"/>
              </a:lnSpc>
            </a:pPr>
            <a:endParaRPr lang="en-US" dirty="0">
              <a:solidFill>
                <a:schemeClr val="tx1"/>
              </a:solidFill>
            </a:endParaRPr>
          </a:p>
          <a:p>
            <a:pPr algn="l">
              <a:lnSpc>
                <a:spcPct val="90000"/>
              </a:lnSpc>
            </a:pPr>
            <a:r>
              <a:rPr lang="en-US" dirty="0">
                <a:solidFill>
                  <a:schemeClr val="tx1"/>
                </a:solidFill>
              </a:rPr>
              <a:t>Secondary mechanisms</a:t>
            </a:r>
          </a:p>
          <a:p>
            <a:pPr lvl="1" algn="l">
              <a:lnSpc>
                <a:spcPct val="90000"/>
              </a:lnSpc>
            </a:pPr>
            <a:r>
              <a:rPr lang="en-US" dirty="0">
                <a:solidFill>
                  <a:schemeClr val="tx1"/>
                </a:solidFill>
              </a:rPr>
              <a:t>Vascular insults/insufficiency</a:t>
            </a:r>
          </a:p>
          <a:p>
            <a:pPr lvl="1" algn="l">
              <a:lnSpc>
                <a:spcPct val="90000"/>
              </a:lnSpc>
            </a:pPr>
            <a:r>
              <a:rPr lang="en-US" dirty="0">
                <a:solidFill>
                  <a:schemeClr val="tx1"/>
                </a:solidFill>
              </a:rPr>
              <a:t>Edema</a:t>
            </a:r>
          </a:p>
          <a:p>
            <a:pPr lvl="1" algn="l">
              <a:lnSpc>
                <a:spcPct val="90000"/>
              </a:lnSpc>
            </a:pPr>
            <a:r>
              <a:rPr lang="en-US" dirty="0">
                <a:solidFill>
                  <a:schemeClr val="tx1"/>
                </a:solidFill>
              </a:rPr>
              <a:t>Cell toxicity</a:t>
            </a:r>
          </a:p>
          <a:p>
            <a:pPr lvl="1" algn="l">
              <a:lnSpc>
                <a:spcPct val="90000"/>
              </a:lnSpc>
            </a:pPr>
            <a:r>
              <a:rPr lang="en-US" dirty="0">
                <a:solidFill>
                  <a:schemeClr val="tx1"/>
                </a:solidFill>
              </a:rPr>
              <a:t>Apoptosis</a:t>
            </a:r>
          </a:p>
        </p:txBody>
      </p:sp>
    </p:spTree>
    <p:extLst>
      <p:ext uri="{BB962C8B-B14F-4D97-AF65-F5344CB8AC3E}">
        <p14:creationId xmlns:p14="http://schemas.microsoft.com/office/powerpoint/2010/main" val="3527798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28600"/>
            <a:ext cx="8229600" cy="914400"/>
          </a:xfrm>
        </p:spPr>
        <p:txBody>
          <a:bodyPr/>
          <a:lstStyle/>
          <a:p>
            <a:pPr eaLnBrk="1" hangingPunct="1"/>
            <a:r>
              <a:rPr lang="en-US" b="1" smtClean="0">
                <a:solidFill>
                  <a:srgbClr val="0000FF"/>
                </a:solidFill>
              </a:rPr>
              <a:t>History</a:t>
            </a:r>
          </a:p>
        </p:txBody>
      </p:sp>
      <p:sp>
        <p:nvSpPr>
          <p:cNvPr id="19459" name="Rectangle 3"/>
          <p:cNvSpPr>
            <a:spLocks noGrp="1" noChangeArrowheads="1"/>
          </p:cNvSpPr>
          <p:nvPr>
            <p:ph idx="1"/>
          </p:nvPr>
        </p:nvSpPr>
        <p:spPr>
          <a:xfrm>
            <a:off x="0" y="1219200"/>
            <a:ext cx="9144000" cy="5410200"/>
          </a:xfrm>
        </p:spPr>
        <p:txBody>
          <a:bodyPr/>
          <a:lstStyle/>
          <a:p>
            <a:pPr eaLnBrk="1" hangingPunct="1">
              <a:lnSpc>
                <a:spcPct val="120000"/>
              </a:lnSpc>
              <a:buSzPct val="80000"/>
              <a:buFontTx/>
              <a:buBlip>
                <a:blip r:embed="rId2"/>
              </a:buBlip>
            </a:pPr>
            <a:r>
              <a:rPr lang="en-US" smtClean="0"/>
              <a:t>1855 – </a:t>
            </a:r>
            <a:r>
              <a:rPr lang="en-US" smtClean="0">
                <a:hlinkClick r:id="rId3" action="ppaction://hlinkfile"/>
              </a:rPr>
              <a:t>Addison's disease</a:t>
            </a:r>
            <a:endParaRPr lang="en-US" smtClean="0"/>
          </a:p>
          <a:p>
            <a:pPr eaLnBrk="1" hangingPunct="1">
              <a:lnSpc>
                <a:spcPct val="120000"/>
              </a:lnSpc>
              <a:buSzPct val="80000"/>
              <a:buFontTx/>
              <a:buBlip>
                <a:blip r:embed="rId2"/>
              </a:buBlip>
            </a:pPr>
            <a:r>
              <a:rPr lang="en-US" smtClean="0"/>
              <a:t>1856 – Adrenal glands essential for life</a:t>
            </a:r>
          </a:p>
          <a:p>
            <a:pPr eaLnBrk="1" hangingPunct="1">
              <a:lnSpc>
                <a:spcPct val="120000"/>
              </a:lnSpc>
              <a:buSzPct val="80000"/>
              <a:buFontTx/>
              <a:buBlip>
                <a:blip r:embed="rId2"/>
              </a:buBlip>
            </a:pPr>
            <a:r>
              <a:rPr lang="en-US" smtClean="0"/>
              <a:t>1930 – Cortex &gt; medulla</a:t>
            </a:r>
          </a:p>
          <a:p>
            <a:pPr eaLnBrk="1" hangingPunct="1">
              <a:lnSpc>
                <a:spcPct val="120000"/>
              </a:lnSpc>
              <a:buSzPct val="80000"/>
              <a:buFontTx/>
              <a:buBlip>
                <a:blip r:embed="rId2"/>
              </a:buBlip>
            </a:pPr>
            <a:r>
              <a:rPr lang="en-US" smtClean="0"/>
              <a:t>1932 – Cushing’s syndrome</a:t>
            </a:r>
          </a:p>
          <a:p>
            <a:pPr eaLnBrk="1" hangingPunct="1">
              <a:lnSpc>
                <a:spcPct val="120000"/>
              </a:lnSpc>
              <a:buSzPct val="80000"/>
              <a:buFontTx/>
              <a:buBlip>
                <a:blip r:embed="rId2"/>
              </a:buBlip>
            </a:pPr>
            <a:r>
              <a:rPr lang="en-US" smtClean="0"/>
              <a:t>1949 – Hench et al </a:t>
            </a:r>
            <a:r>
              <a:rPr lang="en-US" sz="2400" smtClean="0"/>
              <a:t>(Steroids in rheumatoid arthritis)</a:t>
            </a:r>
          </a:p>
          <a:p>
            <a:pPr eaLnBrk="1" hangingPunct="1">
              <a:lnSpc>
                <a:spcPct val="120000"/>
              </a:lnSpc>
              <a:buSzPct val="80000"/>
              <a:buFontTx/>
              <a:buBlip>
                <a:blip r:embed="rId2"/>
              </a:buBlip>
            </a:pPr>
            <a:r>
              <a:rPr lang="en-US" smtClean="0"/>
              <a:t>1952 – Aldosterone</a:t>
            </a:r>
          </a:p>
          <a:p>
            <a:pPr eaLnBrk="1" hangingPunct="1"/>
            <a:endParaRPr lang="en-US" sz="2400" smtClean="0"/>
          </a:p>
          <a:p>
            <a:pPr eaLnBrk="1" hangingPunct="1"/>
            <a:endParaRPr lang="en-US" sz="2400" smtClean="0"/>
          </a:p>
        </p:txBody>
      </p:sp>
    </p:spTree>
    <p:extLst>
      <p:ext uri="{BB962C8B-B14F-4D97-AF65-F5344CB8AC3E}">
        <p14:creationId xmlns:p14="http://schemas.microsoft.com/office/powerpoint/2010/main" val="120143671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Mechanisms</a:t>
            </a:r>
            <a:endParaRPr lang="en-IN" dirty="0"/>
          </a:p>
        </p:txBody>
      </p:sp>
      <p:sp>
        <p:nvSpPr>
          <p:cNvPr id="4" name="Rectangle 3"/>
          <p:cNvSpPr>
            <a:spLocks noGrp="1" noChangeArrowheads="1"/>
          </p:cNvSpPr>
          <p:nvPr>
            <p:ph idx="1"/>
          </p:nvPr>
        </p:nvSpPr>
        <p:spPr/>
        <p:txBody>
          <a:bodyPr>
            <a:normAutofit lnSpcReduction="10000"/>
          </a:bodyPr>
          <a:lstStyle/>
          <a:p>
            <a:pPr>
              <a:lnSpc>
                <a:spcPct val="90000"/>
              </a:lnSpc>
            </a:pPr>
            <a:r>
              <a:rPr lang="en-US" dirty="0"/>
              <a:t>Electrolytes</a:t>
            </a:r>
          </a:p>
          <a:p>
            <a:pPr lvl="1">
              <a:lnSpc>
                <a:spcPct val="90000"/>
              </a:lnSpc>
            </a:pPr>
            <a:r>
              <a:rPr lang="en-US" dirty="0"/>
              <a:t>Calcium release</a:t>
            </a:r>
          </a:p>
          <a:p>
            <a:pPr>
              <a:lnSpc>
                <a:spcPct val="90000"/>
              </a:lnSpc>
            </a:pPr>
            <a:r>
              <a:rPr lang="en-US" dirty="0"/>
              <a:t>Cell toxicity</a:t>
            </a:r>
          </a:p>
          <a:p>
            <a:pPr lvl="1">
              <a:lnSpc>
                <a:spcPct val="90000"/>
              </a:lnSpc>
            </a:pPr>
            <a:r>
              <a:rPr lang="en-US" dirty="0"/>
              <a:t>Glutamate release, </a:t>
            </a:r>
            <a:r>
              <a:rPr lang="en-US" dirty="0" err="1"/>
              <a:t>arachidonic</a:t>
            </a:r>
            <a:r>
              <a:rPr lang="en-US" dirty="0"/>
              <a:t> acid metabolites, free radical generation</a:t>
            </a:r>
          </a:p>
          <a:p>
            <a:pPr>
              <a:lnSpc>
                <a:spcPct val="90000"/>
              </a:lnSpc>
            </a:pPr>
            <a:r>
              <a:rPr lang="en-US" dirty="0"/>
              <a:t>Apoptosis</a:t>
            </a:r>
          </a:p>
          <a:p>
            <a:pPr lvl="1">
              <a:lnSpc>
                <a:spcPct val="90000"/>
              </a:lnSpc>
            </a:pPr>
            <a:r>
              <a:rPr lang="en-US" dirty="0"/>
              <a:t>Programmed cell death</a:t>
            </a:r>
          </a:p>
          <a:p>
            <a:pPr>
              <a:lnSpc>
                <a:spcPct val="90000"/>
              </a:lnSpc>
            </a:pPr>
            <a:r>
              <a:rPr lang="en-US" dirty="0"/>
              <a:t>Vascular</a:t>
            </a:r>
          </a:p>
          <a:p>
            <a:pPr lvl="1">
              <a:lnSpc>
                <a:spcPct val="90000"/>
              </a:lnSpc>
            </a:pPr>
            <a:r>
              <a:rPr lang="en-US" dirty="0" err="1" smtClean="0"/>
              <a:t>Dysautoregulation</a:t>
            </a:r>
            <a:r>
              <a:rPr lang="en-US" dirty="0"/>
              <a:t>, hypotension, neurogenic shock</a:t>
            </a:r>
          </a:p>
          <a:p>
            <a:pPr>
              <a:lnSpc>
                <a:spcPct val="90000"/>
              </a:lnSpc>
            </a:pPr>
            <a:endParaRPr lang="en-US" dirty="0"/>
          </a:p>
        </p:txBody>
      </p:sp>
    </p:spTree>
    <p:extLst>
      <p:ext uri="{BB962C8B-B14F-4D97-AF65-F5344CB8AC3E}">
        <p14:creationId xmlns:p14="http://schemas.microsoft.com/office/powerpoint/2010/main" val="1181086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mechanisms</a:t>
            </a:r>
            <a:endParaRPr lang="en-IN" dirty="0"/>
          </a:p>
        </p:txBody>
      </p:sp>
      <p:sp>
        <p:nvSpPr>
          <p:cNvPr id="4" name="Rectangle 3"/>
          <p:cNvSpPr>
            <a:spLocks noGrp="1" noChangeArrowheads="1"/>
          </p:cNvSpPr>
          <p:nvPr>
            <p:ph idx="1"/>
          </p:nvPr>
        </p:nvSpPr>
        <p:spPr/>
        <p:txBody>
          <a:bodyPr>
            <a:normAutofit fontScale="92500" lnSpcReduction="10000"/>
          </a:bodyPr>
          <a:lstStyle/>
          <a:p>
            <a:r>
              <a:rPr lang="en-US" dirty="0"/>
              <a:t>Numerous mediators of spinal cord damage have been identified experimentally.</a:t>
            </a:r>
          </a:p>
          <a:p>
            <a:endParaRPr lang="en-US" dirty="0"/>
          </a:p>
          <a:p>
            <a:r>
              <a:rPr lang="en-US" dirty="0"/>
              <a:t>The hope is that through simple pharmacologic interventions, the secondary damage can be limited, or even potentially reversed.</a:t>
            </a:r>
          </a:p>
          <a:p>
            <a:endParaRPr lang="en-US" dirty="0"/>
          </a:p>
          <a:p>
            <a:r>
              <a:rPr lang="en-US" dirty="0"/>
              <a:t>Unfortunately very little clinical progress has been made to date. </a:t>
            </a:r>
          </a:p>
        </p:txBody>
      </p:sp>
    </p:spTree>
    <p:extLst>
      <p:ext uri="{BB962C8B-B14F-4D97-AF65-F5344CB8AC3E}">
        <p14:creationId xmlns:p14="http://schemas.microsoft.com/office/powerpoint/2010/main" val="18814792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Steroids</a:t>
            </a:r>
            <a:endParaRPr lang="en-IN" dirty="0"/>
          </a:p>
        </p:txBody>
      </p:sp>
      <p:sp>
        <p:nvSpPr>
          <p:cNvPr id="4" name="Rectangle 3"/>
          <p:cNvSpPr>
            <a:spLocks noGrp="1" noChangeArrowheads="1"/>
          </p:cNvSpPr>
          <p:nvPr>
            <p:ph idx="1"/>
          </p:nvPr>
        </p:nvSpPr>
        <p:spPr/>
        <p:txBody>
          <a:bodyPr>
            <a:normAutofit lnSpcReduction="10000"/>
          </a:bodyPr>
          <a:lstStyle/>
          <a:p>
            <a:r>
              <a:rPr lang="en-US" dirty="0"/>
              <a:t>Several studies have reported success with high dose steroid infusions, limiting progression of spinal cord damage in trauma.</a:t>
            </a:r>
          </a:p>
          <a:p>
            <a:endParaRPr lang="en-US" dirty="0"/>
          </a:p>
          <a:p>
            <a:pPr lvl="1"/>
            <a:r>
              <a:rPr lang="en-US" dirty="0"/>
              <a:t>NASCIS II and III (NEJM 1990, JAMA 1997)</a:t>
            </a:r>
          </a:p>
          <a:p>
            <a:pPr lvl="2"/>
            <a:r>
              <a:rPr lang="en-US" dirty="0"/>
              <a:t>Two highly publicized  studies demonstrating small but clinically significant improvement with neurologic recovery following administration of high dose  methyl-prednisolone</a:t>
            </a:r>
          </a:p>
          <a:p>
            <a:pPr lvl="3"/>
            <a:r>
              <a:rPr lang="en-US" dirty="0"/>
              <a:t>NASCIS II placebo controlled</a:t>
            </a:r>
          </a:p>
          <a:p>
            <a:pPr lvl="3"/>
            <a:r>
              <a:rPr lang="en-US" dirty="0"/>
              <a:t>NASCIS III dose varied. Not placebo controlled</a:t>
            </a:r>
          </a:p>
        </p:txBody>
      </p:sp>
    </p:spTree>
    <p:extLst>
      <p:ext uri="{BB962C8B-B14F-4D97-AF65-F5344CB8AC3E}">
        <p14:creationId xmlns:p14="http://schemas.microsoft.com/office/powerpoint/2010/main" val="19254498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NASCIS II(National acute spinal cord injury study)</a:t>
            </a:r>
            <a:endParaRPr lang="en-IN" dirty="0"/>
          </a:p>
        </p:txBody>
      </p:sp>
      <p:sp>
        <p:nvSpPr>
          <p:cNvPr id="6" name="Rectangle 3"/>
          <p:cNvSpPr>
            <a:spLocks noGrp="1" noChangeArrowheads="1"/>
          </p:cNvSpPr>
          <p:nvPr>
            <p:ph idx="1"/>
          </p:nvPr>
        </p:nvSpPr>
        <p:spPr/>
        <p:txBody>
          <a:bodyPr>
            <a:normAutofit fontScale="92500" lnSpcReduction="20000"/>
          </a:bodyPr>
          <a:lstStyle/>
          <a:p>
            <a:r>
              <a:rPr lang="en-US" dirty="0"/>
              <a:t>Steroid bolus 30mg/kg over 15min in 1st hour, then 5.4mg/kg/</a:t>
            </a:r>
            <a:r>
              <a:rPr lang="en-US" dirty="0" err="1"/>
              <a:t>hr</a:t>
            </a:r>
            <a:r>
              <a:rPr lang="en-US" dirty="0"/>
              <a:t> for 23 hours</a:t>
            </a:r>
          </a:p>
          <a:p>
            <a:pPr lvl="1"/>
            <a:r>
              <a:rPr lang="en-US" dirty="0"/>
              <a:t>An average 70Kg patient would receive 23 GRAMS of steroid over 24 hours</a:t>
            </a:r>
          </a:p>
          <a:p>
            <a:pPr lvl="1"/>
            <a:endParaRPr lang="en-US" dirty="0"/>
          </a:p>
          <a:p>
            <a:r>
              <a:rPr lang="en-US" dirty="0"/>
              <a:t>NASCIS II was in fact a negative study.</a:t>
            </a:r>
          </a:p>
          <a:p>
            <a:pPr lvl="1"/>
            <a:r>
              <a:rPr lang="en-US" dirty="0"/>
              <a:t>Only on post hoc sub group analysis did steroid yield a “benefit”</a:t>
            </a:r>
          </a:p>
          <a:p>
            <a:pPr lvl="2"/>
            <a:r>
              <a:rPr lang="en-US" dirty="0"/>
              <a:t>Only patients who received steroid in the first 8 hours post injury demonstrated a benefit</a:t>
            </a:r>
          </a:p>
          <a:p>
            <a:r>
              <a:rPr lang="en-US" dirty="0"/>
              <a:t>What degree of benefit however?</a:t>
            </a:r>
          </a:p>
        </p:txBody>
      </p:sp>
    </p:spTree>
    <p:extLst>
      <p:ext uri="{BB962C8B-B14F-4D97-AF65-F5344CB8AC3E}">
        <p14:creationId xmlns:p14="http://schemas.microsoft.com/office/powerpoint/2010/main" val="471575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NASCIS II</a:t>
            </a:r>
            <a:endParaRPr lang="en-IN" dirty="0"/>
          </a:p>
        </p:txBody>
      </p:sp>
      <p:sp>
        <p:nvSpPr>
          <p:cNvPr id="4" name="Rectangle 3"/>
          <p:cNvSpPr>
            <a:spLocks noGrp="1" noChangeArrowheads="1"/>
          </p:cNvSpPr>
          <p:nvPr>
            <p:ph idx="1"/>
          </p:nvPr>
        </p:nvSpPr>
        <p:spPr/>
        <p:txBody>
          <a:bodyPr>
            <a:normAutofit lnSpcReduction="10000"/>
          </a:bodyPr>
          <a:lstStyle/>
          <a:p>
            <a:r>
              <a:rPr lang="en-US" dirty="0"/>
              <a:t>Unfortunately, the degree of “statistically significant benefit” has no clinical relevance</a:t>
            </a:r>
          </a:p>
          <a:p>
            <a:endParaRPr lang="en-US" dirty="0"/>
          </a:p>
          <a:p>
            <a:r>
              <a:rPr lang="en-US" dirty="0"/>
              <a:t>Motor score improvements were 17 .2 and 12.0 for steroid and placebo groups respectively (out of a total possible score of 70), which gives a difference of 5.2.</a:t>
            </a:r>
          </a:p>
          <a:p>
            <a:pPr lvl="1"/>
            <a:r>
              <a:rPr lang="en-US" dirty="0"/>
              <a:t>A difference of 5.2 simply put could be gained if a patient regained the ability to shrug his shoulders.</a:t>
            </a:r>
          </a:p>
        </p:txBody>
      </p:sp>
    </p:spTree>
    <p:extLst>
      <p:ext uri="{BB962C8B-B14F-4D97-AF65-F5344CB8AC3E}">
        <p14:creationId xmlns:p14="http://schemas.microsoft.com/office/powerpoint/2010/main" val="2148830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NASCIS III</a:t>
            </a:r>
            <a:endParaRPr lang="en-IN" dirty="0"/>
          </a:p>
        </p:txBody>
      </p:sp>
      <p:sp>
        <p:nvSpPr>
          <p:cNvPr id="4" name="Rectangle 3"/>
          <p:cNvSpPr/>
          <p:nvPr/>
        </p:nvSpPr>
        <p:spPr>
          <a:xfrm>
            <a:off x="899592" y="2060848"/>
            <a:ext cx="216024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MPSS 24 HR GROUP</a:t>
            </a:r>
            <a:endParaRPr lang="en-IN" dirty="0"/>
          </a:p>
        </p:txBody>
      </p:sp>
      <p:sp>
        <p:nvSpPr>
          <p:cNvPr id="5" name="Rectangle 4"/>
          <p:cNvSpPr/>
          <p:nvPr/>
        </p:nvSpPr>
        <p:spPr>
          <a:xfrm>
            <a:off x="3610414" y="2060848"/>
            <a:ext cx="2448272"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MPSS 48 HR GROUP</a:t>
            </a:r>
            <a:endParaRPr lang="en-IN" dirty="0"/>
          </a:p>
        </p:txBody>
      </p:sp>
      <p:sp>
        <p:nvSpPr>
          <p:cNvPr id="6" name="Rectangle 5"/>
          <p:cNvSpPr/>
          <p:nvPr/>
        </p:nvSpPr>
        <p:spPr>
          <a:xfrm>
            <a:off x="6660232" y="2060848"/>
            <a:ext cx="216024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TIRILAZAD GROUP</a:t>
            </a:r>
            <a:endParaRPr lang="en-IN" dirty="0"/>
          </a:p>
        </p:txBody>
      </p:sp>
      <p:sp>
        <p:nvSpPr>
          <p:cNvPr id="7" name="Rectangle 6"/>
          <p:cNvSpPr/>
          <p:nvPr/>
        </p:nvSpPr>
        <p:spPr>
          <a:xfrm>
            <a:off x="905290" y="3284984"/>
            <a:ext cx="1944216"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5.4 Mg/Kg/Hr. X 24 Hr.</a:t>
            </a:r>
            <a:endParaRPr lang="en-IN"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87411" y="3300936"/>
            <a:ext cx="1969179" cy="957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4725144"/>
            <a:ext cx="1968500" cy="95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3284984"/>
            <a:ext cx="1968500" cy="95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10414" y="4725143"/>
            <a:ext cx="1968500" cy="95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4725144"/>
            <a:ext cx="1968500" cy="95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3496418" y="3568370"/>
            <a:ext cx="2151166" cy="369332"/>
          </a:xfrm>
          <a:prstGeom prst="rect">
            <a:avLst/>
          </a:prstGeom>
        </p:spPr>
        <p:txBody>
          <a:bodyPr wrap="none">
            <a:spAutoFit/>
          </a:bodyPr>
          <a:lstStyle/>
          <a:p>
            <a:pPr algn="ctr"/>
            <a:r>
              <a:rPr lang="en-US" dirty="0" smtClean="0">
                <a:solidFill>
                  <a:schemeClr val="bg2"/>
                </a:solidFill>
              </a:rPr>
              <a:t>5.4Mg/Kg/Hr.</a:t>
            </a:r>
            <a:r>
              <a:rPr lang="en-US" dirty="0" smtClean="0"/>
              <a:t> </a:t>
            </a:r>
            <a:r>
              <a:rPr lang="en-US" dirty="0">
                <a:solidFill>
                  <a:schemeClr val="bg2"/>
                </a:solidFill>
              </a:rPr>
              <a:t>X 48Hr</a:t>
            </a:r>
            <a:endParaRPr lang="en-IN" dirty="0">
              <a:solidFill>
                <a:schemeClr val="bg2"/>
              </a:solidFill>
            </a:endParaRPr>
          </a:p>
        </p:txBody>
      </p:sp>
      <p:sp>
        <p:nvSpPr>
          <p:cNvPr id="9" name="Rectangle 8"/>
          <p:cNvSpPr/>
          <p:nvPr/>
        </p:nvSpPr>
        <p:spPr>
          <a:xfrm>
            <a:off x="6660232" y="3568370"/>
            <a:ext cx="1968500" cy="646331"/>
          </a:xfrm>
          <a:prstGeom prst="rect">
            <a:avLst/>
          </a:prstGeom>
        </p:spPr>
        <p:txBody>
          <a:bodyPr wrap="square">
            <a:spAutoFit/>
          </a:bodyPr>
          <a:lstStyle/>
          <a:p>
            <a:r>
              <a:rPr lang="en-IN" dirty="0" smtClean="0">
                <a:solidFill>
                  <a:schemeClr val="bg2"/>
                </a:solidFill>
              </a:rPr>
              <a:t>2.5 Mg/Kg Bolus 6Hrly. </a:t>
            </a:r>
            <a:r>
              <a:rPr lang="en-IN" dirty="0">
                <a:solidFill>
                  <a:schemeClr val="bg2"/>
                </a:solidFill>
              </a:rPr>
              <a:t>X 48Hr</a:t>
            </a:r>
          </a:p>
        </p:txBody>
      </p:sp>
      <p:sp>
        <p:nvSpPr>
          <p:cNvPr id="10" name="TextBox 9"/>
          <p:cNvSpPr txBox="1"/>
          <p:nvPr/>
        </p:nvSpPr>
        <p:spPr>
          <a:xfrm>
            <a:off x="3766002" y="4941167"/>
            <a:ext cx="1656184" cy="646331"/>
          </a:xfrm>
          <a:prstGeom prst="rect">
            <a:avLst/>
          </a:prstGeom>
          <a:noFill/>
        </p:spPr>
        <p:txBody>
          <a:bodyPr wrap="square" rtlCol="0">
            <a:spAutoFit/>
          </a:bodyPr>
          <a:lstStyle/>
          <a:p>
            <a:r>
              <a:rPr lang="en-US" dirty="0" smtClean="0">
                <a:solidFill>
                  <a:schemeClr val="bg2"/>
                </a:solidFill>
              </a:rPr>
              <a:t>Improved motor </a:t>
            </a:r>
            <a:r>
              <a:rPr lang="en-US" dirty="0" err="1" smtClean="0">
                <a:solidFill>
                  <a:schemeClr val="bg2"/>
                </a:solidFill>
              </a:rPr>
              <a:t>fnxn</a:t>
            </a:r>
            <a:endParaRPr lang="en-IN" dirty="0">
              <a:solidFill>
                <a:schemeClr val="bg2"/>
              </a:solidFill>
            </a:endParaRPr>
          </a:p>
        </p:txBody>
      </p:sp>
      <p:sp>
        <p:nvSpPr>
          <p:cNvPr id="11" name="TextBox 10"/>
          <p:cNvSpPr txBox="1"/>
          <p:nvPr/>
        </p:nvSpPr>
        <p:spPr>
          <a:xfrm>
            <a:off x="6852394" y="4880609"/>
            <a:ext cx="1584176" cy="646331"/>
          </a:xfrm>
          <a:prstGeom prst="rect">
            <a:avLst/>
          </a:prstGeom>
          <a:noFill/>
        </p:spPr>
        <p:txBody>
          <a:bodyPr wrap="square" rtlCol="0">
            <a:spAutoFit/>
          </a:bodyPr>
          <a:lstStyle/>
          <a:p>
            <a:r>
              <a:rPr lang="en-US" dirty="0" smtClean="0">
                <a:solidFill>
                  <a:schemeClr val="bg2"/>
                </a:solidFill>
              </a:rPr>
              <a:t>Same as MPSS 24 Hr. Group</a:t>
            </a:r>
            <a:endParaRPr lang="en-IN" dirty="0">
              <a:solidFill>
                <a:schemeClr val="bg2"/>
              </a:solidFill>
            </a:endParaRPr>
          </a:p>
        </p:txBody>
      </p:sp>
      <p:sp>
        <p:nvSpPr>
          <p:cNvPr id="12" name="Rectangle 11"/>
          <p:cNvSpPr/>
          <p:nvPr/>
        </p:nvSpPr>
        <p:spPr>
          <a:xfrm>
            <a:off x="964875" y="4941166"/>
            <a:ext cx="1302869" cy="646331"/>
          </a:xfrm>
          <a:prstGeom prst="rect">
            <a:avLst/>
          </a:prstGeom>
        </p:spPr>
        <p:txBody>
          <a:bodyPr wrap="square">
            <a:spAutoFit/>
          </a:bodyPr>
          <a:lstStyle/>
          <a:p>
            <a:r>
              <a:rPr lang="en-US" dirty="0">
                <a:solidFill>
                  <a:schemeClr val="bg2"/>
                </a:solidFill>
              </a:rPr>
              <a:t>Improved motor </a:t>
            </a:r>
            <a:r>
              <a:rPr lang="en-US" dirty="0" err="1">
                <a:solidFill>
                  <a:schemeClr val="bg2"/>
                </a:solidFill>
              </a:rPr>
              <a:t>fnxn</a:t>
            </a:r>
            <a:endParaRPr lang="en-IN" dirty="0">
              <a:solidFill>
                <a:schemeClr val="bg2"/>
              </a:solidFill>
            </a:endParaRPr>
          </a:p>
        </p:txBody>
      </p:sp>
      <p:sp>
        <p:nvSpPr>
          <p:cNvPr id="3" name="Down Arrow 2"/>
          <p:cNvSpPr/>
          <p:nvPr/>
        </p:nvSpPr>
        <p:spPr>
          <a:xfrm>
            <a:off x="1616309" y="2708920"/>
            <a:ext cx="147379"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6309" y="4242247"/>
            <a:ext cx="207963"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1662" y="2708920"/>
            <a:ext cx="207963"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1661" y="4212347"/>
            <a:ext cx="207963"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2389" y="2763443"/>
            <a:ext cx="207963"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2388" y="4194884"/>
            <a:ext cx="207963"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54971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518" y="476672"/>
            <a:ext cx="8229600" cy="700118"/>
          </a:xfrm>
        </p:spPr>
        <p:txBody>
          <a:bodyPr>
            <a:normAutofit fontScale="90000"/>
          </a:bodyPr>
          <a:lstStyle/>
          <a:p>
            <a:r>
              <a:rPr lang="en-US" dirty="0" smtClean="0"/>
              <a:t>NASCIS III</a:t>
            </a:r>
            <a:endParaRPr lang="en-IN" dirty="0"/>
          </a:p>
        </p:txBody>
      </p:sp>
      <p:sp>
        <p:nvSpPr>
          <p:cNvPr id="4" name="Rectangle 3"/>
          <p:cNvSpPr/>
          <p:nvPr/>
        </p:nvSpPr>
        <p:spPr>
          <a:xfrm>
            <a:off x="3959932" y="1916832"/>
            <a:ext cx="334837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MPSS 48 GRP.</a:t>
            </a:r>
            <a:endParaRPr lang="en-IN" dirty="0"/>
          </a:p>
        </p:txBody>
      </p:sp>
      <p:sp>
        <p:nvSpPr>
          <p:cNvPr id="5" name="Oval 4"/>
          <p:cNvSpPr/>
          <p:nvPr/>
        </p:nvSpPr>
        <p:spPr>
          <a:xfrm>
            <a:off x="3959932" y="2869716"/>
            <a:ext cx="1368152" cy="1439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Started within 3 Hrs.</a:t>
            </a:r>
            <a:endParaRPr lang="en-IN"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868144" y="2816612"/>
            <a:ext cx="1390008" cy="1492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6012160" y="2978744"/>
            <a:ext cx="1152129" cy="923330"/>
          </a:xfrm>
          <a:prstGeom prst="rect">
            <a:avLst/>
          </a:prstGeom>
        </p:spPr>
        <p:txBody>
          <a:bodyPr wrap="square">
            <a:spAutoFit/>
          </a:bodyPr>
          <a:lstStyle/>
          <a:p>
            <a:pPr algn="ctr"/>
            <a:r>
              <a:rPr lang="en-US" dirty="0">
                <a:solidFill>
                  <a:schemeClr val="bg2"/>
                </a:solidFill>
              </a:rPr>
              <a:t>Started within </a:t>
            </a:r>
            <a:r>
              <a:rPr lang="en-US" dirty="0" smtClean="0">
                <a:solidFill>
                  <a:schemeClr val="bg2"/>
                </a:solidFill>
              </a:rPr>
              <a:t>3 to 8 Hrs.</a:t>
            </a:r>
            <a:endParaRPr lang="en-IN" dirty="0">
              <a:solidFill>
                <a:schemeClr val="bg2"/>
              </a:solidFill>
            </a:endParaRPr>
          </a:p>
        </p:txBody>
      </p:sp>
      <p:sp>
        <p:nvSpPr>
          <p:cNvPr id="7" name="Rectangle 6"/>
          <p:cNvSpPr/>
          <p:nvPr/>
        </p:nvSpPr>
        <p:spPr>
          <a:xfrm>
            <a:off x="467544" y="1916832"/>
            <a:ext cx="2530951"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MPSS 24 </a:t>
            </a:r>
            <a:r>
              <a:rPr lang="en-US" dirty="0" err="1" smtClean="0"/>
              <a:t>Hr</a:t>
            </a:r>
            <a:r>
              <a:rPr lang="en-US" dirty="0" smtClean="0"/>
              <a:t> Group</a:t>
            </a:r>
            <a:endParaRPr lang="en-IN" dirty="0"/>
          </a:p>
        </p:txBody>
      </p:sp>
      <p:sp>
        <p:nvSpPr>
          <p:cNvPr id="8" name="Oval 7"/>
          <p:cNvSpPr/>
          <p:nvPr/>
        </p:nvSpPr>
        <p:spPr>
          <a:xfrm>
            <a:off x="-1" y="2852936"/>
            <a:ext cx="1475656" cy="14565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Started  in 3 Hrs.</a:t>
            </a:r>
            <a:endParaRPr lang="en-IN" dirty="0"/>
          </a:p>
        </p:txBody>
      </p:sp>
      <p:sp>
        <p:nvSpPr>
          <p:cNvPr id="9" name="Oval 8"/>
          <p:cNvSpPr/>
          <p:nvPr/>
        </p:nvSpPr>
        <p:spPr>
          <a:xfrm>
            <a:off x="1686127" y="2833352"/>
            <a:ext cx="1432357" cy="14761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3- 8 Hrs.</a:t>
            </a:r>
            <a:endParaRPr lang="en-IN" dirty="0"/>
          </a:p>
        </p:txBody>
      </p:sp>
      <p:sp>
        <p:nvSpPr>
          <p:cNvPr id="10" name="Oval 9"/>
          <p:cNvSpPr/>
          <p:nvPr/>
        </p:nvSpPr>
        <p:spPr>
          <a:xfrm>
            <a:off x="1835696" y="5121188"/>
            <a:ext cx="1162799"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Poor recovery</a:t>
            </a:r>
            <a:endParaRPr lang="en-IN" dirty="0"/>
          </a:p>
        </p:txBody>
      </p:sp>
      <p:sp>
        <p:nvSpPr>
          <p:cNvPr id="11" name="Rectangle 10"/>
          <p:cNvSpPr/>
          <p:nvPr/>
        </p:nvSpPr>
        <p:spPr>
          <a:xfrm>
            <a:off x="6012160" y="4689140"/>
            <a:ext cx="2088232"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Significant better </a:t>
            </a:r>
            <a:endParaRPr lang="en-IN" dirty="0"/>
          </a:p>
        </p:txBody>
      </p:sp>
      <p:sp>
        <p:nvSpPr>
          <p:cNvPr id="12" name="Rectangle 11"/>
          <p:cNvSpPr/>
          <p:nvPr/>
        </p:nvSpPr>
        <p:spPr>
          <a:xfrm>
            <a:off x="107504" y="5229200"/>
            <a:ext cx="1368151"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Significant better</a:t>
            </a:r>
            <a:endParaRPr lang="en-IN" dirty="0"/>
          </a:p>
        </p:txBody>
      </p:sp>
      <p:sp>
        <p:nvSpPr>
          <p:cNvPr id="13" name="Rounded Rectangle 12"/>
          <p:cNvSpPr/>
          <p:nvPr/>
        </p:nvSpPr>
        <p:spPr>
          <a:xfrm>
            <a:off x="6012160" y="6091028"/>
            <a:ext cx="2376264" cy="6566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Pneumonia/Sepsis</a:t>
            </a:r>
            <a:endParaRPr lang="en-IN" dirty="0"/>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944" y="4710390"/>
            <a:ext cx="1390650" cy="890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own Arrow 14"/>
          <p:cNvSpPr/>
          <p:nvPr/>
        </p:nvSpPr>
        <p:spPr>
          <a:xfrm>
            <a:off x="644200" y="4458362"/>
            <a:ext cx="147379"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6" name="Down Arrow 15"/>
          <p:cNvSpPr/>
          <p:nvPr/>
        </p:nvSpPr>
        <p:spPr>
          <a:xfrm>
            <a:off x="2287738" y="4437112"/>
            <a:ext cx="144016"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7" name="Down Arrow 16"/>
          <p:cNvSpPr/>
          <p:nvPr/>
        </p:nvSpPr>
        <p:spPr>
          <a:xfrm>
            <a:off x="4570318" y="4356637"/>
            <a:ext cx="147379" cy="2520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Down Arrow 17"/>
          <p:cNvSpPr/>
          <p:nvPr/>
        </p:nvSpPr>
        <p:spPr>
          <a:xfrm>
            <a:off x="6514534" y="4306940"/>
            <a:ext cx="147379" cy="301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9" name="Down Arrow 18"/>
          <p:cNvSpPr/>
          <p:nvPr/>
        </p:nvSpPr>
        <p:spPr>
          <a:xfrm>
            <a:off x="6514534" y="5586972"/>
            <a:ext cx="147379" cy="4343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9700959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46050"/>
          </a:xfrm>
        </p:spPr>
        <p:txBody>
          <a:bodyPr>
            <a:normAutofit fontScale="90000"/>
          </a:bodyPr>
          <a:lstStyle/>
          <a:p>
            <a:r>
              <a:rPr lang="en-US" dirty="0" smtClean="0"/>
              <a:t>Results</a:t>
            </a:r>
            <a:endParaRPr lang="en-IN" dirty="0"/>
          </a:p>
        </p:txBody>
      </p:sp>
      <p:sp>
        <p:nvSpPr>
          <p:cNvPr id="3" name="Content Placeholder 2"/>
          <p:cNvSpPr>
            <a:spLocks noGrp="1"/>
          </p:cNvSpPr>
          <p:nvPr>
            <p:ph idx="1"/>
          </p:nvPr>
        </p:nvSpPr>
        <p:spPr>
          <a:xfrm>
            <a:off x="467544" y="1844824"/>
            <a:ext cx="8229600" cy="5688632"/>
          </a:xfrm>
        </p:spPr>
        <p:txBody>
          <a:bodyPr>
            <a:normAutofit/>
          </a:bodyPr>
          <a:lstStyle/>
          <a:p>
            <a:r>
              <a:rPr lang="en-IN" dirty="0" smtClean="0"/>
              <a:t>Initiation </a:t>
            </a:r>
            <a:r>
              <a:rPr lang="en-IN" dirty="0"/>
              <a:t>of treatment within the first 3 hours is </a:t>
            </a:r>
            <a:r>
              <a:rPr lang="en-IN" dirty="0" smtClean="0"/>
              <a:t>optimal</a:t>
            </a:r>
          </a:p>
          <a:p>
            <a:r>
              <a:rPr lang="en-IN" dirty="0" smtClean="0"/>
              <a:t>The </a:t>
            </a:r>
            <a:r>
              <a:rPr lang="en-IN" dirty="0" err="1"/>
              <a:t>nonglucocorticoid</a:t>
            </a:r>
            <a:r>
              <a:rPr lang="en-IN" dirty="0"/>
              <a:t> </a:t>
            </a:r>
            <a:r>
              <a:rPr lang="en-IN" dirty="0" err="1"/>
              <a:t>tirilazad</a:t>
            </a:r>
            <a:r>
              <a:rPr lang="en-IN" dirty="0"/>
              <a:t> is as effective as 24-hour MP therapy; and </a:t>
            </a:r>
            <a:endParaRPr lang="en-IN" dirty="0" smtClean="0"/>
          </a:p>
          <a:p>
            <a:r>
              <a:rPr lang="en-IN" dirty="0" smtClean="0"/>
              <a:t>If </a:t>
            </a:r>
            <a:r>
              <a:rPr lang="en-IN" dirty="0"/>
              <a:t>treatment is initiated more than 3 hours post-SCI, extension of the MP dosing regimen is indicated, from 24 hours to 48 hours. </a:t>
            </a:r>
            <a:endParaRPr lang="en-IN" dirty="0" smtClean="0"/>
          </a:p>
        </p:txBody>
      </p:sp>
    </p:spTree>
    <p:extLst>
      <p:ext uri="{BB962C8B-B14F-4D97-AF65-F5344CB8AC3E}">
        <p14:creationId xmlns:p14="http://schemas.microsoft.com/office/powerpoint/2010/main" val="26407305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43408"/>
            <a:ext cx="7772400" cy="1470025"/>
          </a:xfrm>
        </p:spPr>
        <p:txBody>
          <a:bodyPr/>
          <a:lstStyle/>
          <a:p>
            <a:r>
              <a:rPr lang="en-US" dirty="0"/>
              <a:t>Results</a:t>
            </a:r>
            <a:endParaRPr lang="en-IN" dirty="0"/>
          </a:p>
        </p:txBody>
      </p:sp>
      <p:sp>
        <p:nvSpPr>
          <p:cNvPr id="3" name="Subtitle 2"/>
          <p:cNvSpPr>
            <a:spLocks noGrp="1"/>
          </p:cNvSpPr>
          <p:nvPr>
            <p:ph type="subTitle" idx="1"/>
          </p:nvPr>
        </p:nvSpPr>
        <p:spPr>
          <a:xfrm>
            <a:off x="467544" y="1484784"/>
            <a:ext cx="8424936" cy="5184576"/>
          </a:xfrm>
        </p:spPr>
        <p:txBody>
          <a:bodyPr>
            <a:normAutofit/>
          </a:bodyPr>
          <a:lstStyle/>
          <a:p>
            <a:pPr marL="457200" indent="-457200" algn="l">
              <a:buFont typeface="Arial" pitchFamily="34" charset="0"/>
              <a:buChar char="•"/>
            </a:pPr>
            <a:r>
              <a:rPr lang="en-IN" dirty="0">
                <a:solidFill>
                  <a:schemeClr val="tx1"/>
                </a:solidFill>
              </a:rPr>
              <a:t>However, in comparison with the 24-hour dosing regimen, significantly more </a:t>
            </a:r>
            <a:r>
              <a:rPr lang="en-IN" dirty="0" err="1">
                <a:solidFill>
                  <a:schemeClr val="tx1"/>
                </a:solidFill>
              </a:rPr>
              <a:t>glucocortioid</a:t>
            </a:r>
            <a:r>
              <a:rPr lang="en-IN" dirty="0">
                <a:solidFill>
                  <a:schemeClr val="tx1"/>
                </a:solidFill>
              </a:rPr>
              <a:t>-related immunosuppressive side effects were seen with more prolonged </a:t>
            </a:r>
            <a:r>
              <a:rPr lang="en-IN" dirty="0" smtClean="0">
                <a:solidFill>
                  <a:schemeClr val="tx1"/>
                </a:solidFill>
              </a:rPr>
              <a:t>dosing</a:t>
            </a:r>
          </a:p>
          <a:p>
            <a:pPr marL="457200" indent="-457200" algn="l">
              <a:buFont typeface="Arial" pitchFamily="34" charset="0"/>
              <a:buChar char="•"/>
            </a:pPr>
            <a:endParaRPr lang="en-IN" dirty="0">
              <a:solidFill>
                <a:schemeClr val="tx1"/>
              </a:solidFill>
            </a:endParaRPr>
          </a:p>
          <a:p>
            <a:pPr marL="457200" indent="-457200" algn="l">
              <a:buFont typeface="Arial" pitchFamily="34" charset="0"/>
              <a:buChar char="•"/>
            </a:pPr>
            <a:r>
              <a:rPr lang="en-IN" dirty="0">
                <a:solidFill>
                  <a:schemeClr val="tx1"/>
                </a:solidFill>
              </a:rPr>
              <a:t>In contrast, </a:t>
            </a:r>
            <a:r>
              <a:rPr lang="en-IN" dirty="0" err="1">
                <a:solidFill>
                  <a:schemeClr val="tx1"/>
                </a:solidFill>
              </a:rPr>
              <a:t>tirilazad</a:t>
            </a:r>
            <a:r>
              <a:rPr lang="en-IN" dirty="0">
                <a:solidFill>
                  <a:schemeClr val="tx1"/>
                </a:solidFill>
              </a:rPr>
              <a:t> showed no evidence of steroid-related side effects, suggesting that this  </a:t>
            </a:r>
            <a:r>
              <a:rPr lang="en-IN" dirty="0" err="1">
                <a:solidFill>
                  <a:schemeClr val="tx1"/>
                </a:solidFill>
              </a:rPr>
              <a:t>nonglucocorticoid</a:t>
            </a:r>
            <a:r>
              <a:rPr lang="en-IN" dirty="0">
                <a:solidFill>
                  <a:schemeClr val="tx1"/>
                </a:solidFill>
              </a:rPr>
              <a:t> 21-aminosteroid would be safer for extension of dosing beyond the 48-hour limit used in NASCIS III.</a:t>
            </a:r>
          </a:p>
          <a:p>
            <a:endParaRPr lang="en-IN" dirty="0"/>
          </a:p>
        </p:txBody>
      </p:sp>
    </p:spTree>
    <p:extLst>
      <p:ext uri="{BB962C8B-B14F-4D97-AF65-F5344CB8AC3E}">
        <p14:creationId xmlns:p14="http://schemas.microsoft.com/office/powerpoint/2010/main" val="21783656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fontScale="90000"/>
          </a:bodyPr>
          <a:lstStyle/>
          <a:p>
            <a:r>
              <a:rPr lang="en-IN" dirty="0"/>
              <a:t/>
            </a:r>
            <a:br>
              <a:rPr lang="en-IN" dirty="0"/>
            </a:br>
            <a:r>
              <a:rPr lang="en-IN" sz="4000" dirty="0"/>
              <a:t>Suggested Indications for the Use of MP in Acute </a:t>
            </a:r>
            <a:r>
              <a:rPr lang="en-IN" sz="4000" dirty="0" smtClean="0"/>
              <a:t>SCI </a:t>
            </a:r>
            <a:r>
              <a:rPr lang="en-IN" dirty="0"/>
              <a:t/>
            </a:r>
            <a:br>
              <a:rPr lang="en-IN" dirty="0"/>
            </a:br>
            <a:endParaRPr lang="en-IN" dirty="0"/>
          </a:p>
        </p:txBody>
      </p:sp>
      <p:sp>
        <p:nvSpPr>
          <p:cNvPr id="3" name="Content Placeholder 2"/>
          <p:cNvSpPr>
            <a:spLocks noGrp="1"/>
          </p:cNvSpPr>
          <p:nvPr>
            <p:ph idx="1"/>
          </p:nvPr>
        </p:nvSpPr>
        <p:spPr>
          <a:xfrm>
            <a:off x="251520" y="1412776"/>
            <a:ext cx="8712968" cy="5184576"/>
          </a:xfrm>
        </p:spPr>
        <p:txBody>
          <a:bodyPr>
            <a:normAutofit fontScale="25000" lnSpcReduction="20000"/>
          </a:bodyPr>
          <a:lstStyle/>
          <a:p>
            <a:endParaRPr lang="en-IN" dirty="0"/>
          </a:p>
          <a:p>
            <a:endParaRPr lang="en-IN" dirty="0"/>
          </a:p>
          <a:p>
            <a:endParaRPr lang="en-IN" dirty="0"/>
          </a:p>
          <a:p>
            <a:endParaRPr lang="en-IN" dirty="0"/>
          </a:p>
          <a:p>
            <a:pPr>
              <a:lnSpc>
                <a:spcPct val="120000"/>
              </a:lnSpc>
            </a:pPr>
            <a:r>
              <a:rPr lang="en-IN" sz="9600" b="1" dirty="0"/>
              <a:t>For acute non-penetrating SCI (&lt;3 h after injury), </a:t>
            </a:r>
            <a:r>
              <a:rPr lang="en-IN" sz="9600" dirty="0"/>
              <a:t>MP should be given as per NASCIS II protocol (i.e. 24 hours of treatment</a:t>
            </a:r>
            <a:r>
              <a:rPr lang="en-IN" sz="9600" dirty="0" smtClean="0"/>
              <a:t>)</a:t>
            </a:r>
            <a:endParaRPr lang="en-IN" sz="9600" dirty="0"/>
          </a:p>
          <a:p>
            <a:pPr>
              <a:lnSpc>
                <a:spcPct val="120000"/>
              </a:lnSpc>
            </a:pPr>
            <a:endParaRPr lang="en-IN" sz="9600" dirty="0"/>
          </a:p>
          <a:p>
            <a:pPr>
              <a:lnSpc>
                <a:spcPct val="120000"/>
              </a:lnSpc>
            </a:pPr>
            <a:r>
              <a:rPr lang="en-IN" sz="9600" b="1" dirty="0"/>
              <a:t>For acute non-penetrating SCI (&gt;8 h after injury), </a:t>
            </a:r>
            <a:r>
              <a:rPr lang="en-IN" sz="9600" dirty="0"/>
              <a:t>MP should not be </a:t>
            </a:r>
            <a:r>
              <a:rPr lang="en-IN" sz="9600" dirty="0" smtClean="0"/>
              <a:t>used</a:t>
            </a:r>
          </a:p>
          <a:p>
            <a:pPr marL="0" indent="0">
              <a:lnSpc>
                <a:spcPct val="120000"/>
              </a:lnSpc>
              <a:buNone/>
            </a:pPr>
            <a:endParaRPr lang="en-IN" sz="9600" dirty="0"/>
          </a:p>
          <a:p>
            <a:pPr>
              <a:lnSpc>
                <a:spcPct val="120000"/>
              </a:lnSpc>
            </a:pPr>
            <a:r>
              <a:rPr lang="en-IN" sz="9600" b="1" dirty="0"/>
              <a:t>For acute non-penetrating SCI (after 3 h, within 8 h), </a:t>
            </a:r>
            <a:r>
              <a:rPr lang="en-IN" sz="9600" dirty="0"/>
              <a:t>MP should be given as per NASCIS III protocol (i.e., 48 h of treatment</a:t>
            </a:r>
            <a:r>
              <a:rPr lang="en-IN" sz="9600" dirty="0" smtClean="0"/>
              <a:t>)</a:t>
            </a:r>
          </a:p>
          <a:p>
            <a:pPr marL="0" indent="0">
              <a:lnSpc>
                <a:spcPct val="120000"/>
              </a:lnSpc>
              <a:buNone/>
            </a:pPr>
            <a:endParaRPr lang="en-IN" sz="9600" dirty="0"/>
          </a:p>
          <a:p>
            <a:pPr>
              <a:lnSpc>
                <a:spcPct val="120000"/>
              </a:lnSpc>
            </a:pPr>
            <a:r>
              <a:rPr lang="en-IN" sz="9600" dirty="0" smtClean="0">
                <a:solidFill>
                  <a:srgbClr val="FF0000"/>
                </a:solidFill>
              </a:rPr>
              <a:t>For </a:t>
            </a:r>
            <a:r>
              <a:rPr lang="en-IN" sz="9600" dirty="0">
                <a:solidFill>
                  <a:srgbClr val="FF0000"/>
                </a:solidFill>
              </a:rPr>
              <a:t>acute penetrating SCI, MP is not recommended</a:t>
            </a:r>
          </a:p>
          <a:p>
            <a:pPr>
              <a:lnSpc>
                <a:spcPct val="120000"/>
              </a:lnSpc>
            </a:pPr>
            <a:endParaRPr lang="en-IN" sz="9600" dirty="0"/>
          </a:p>
        </p:txBody>
      </p:sp>
    </p:spTree>
    <p:extLst>
      <p:ext uri="{BB962C8B-B14F-4D97-AF65-F5344CB8AC3E}">
        <p14:creationId xmlns:p14="http://schemas.microsoft.com/office/powerpoint/2010/main" val="3323442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8665" name="Group 57"/>
          <p:cNvGraphicFramePr>
            <a:graphicFrameLocks noGrp="1"/>
          </p:cNvGraphicFramePr>
          <p:nvPr>
            <p:ph/>
          </p:nvPr>
        </p:nvGraphicFramePr>
        <p:xfrm>
          <a:off x="228600" y="1066800"/>
          <a:ext cx="8686800" cy="4206876"/>
        </p:xfrm>
        <a:graphic>
          <a:graphicData uri="http://schemas.openxmlformats.org/drawingml/2006/table">
            <a:tbl>
              <a:tblPr/>
              <a:tblGrid>
                <a:gridCol w="2819400"/>
                <a:gridCol w="2819400"/>
                <a:gridCol w="3048000"/>
              </a:tblGrid>
              <a:tr h="94502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00FF"/>
                          </a:solidFill>
                          <a:effectLst/>
                          <a:latin typeface="Arial" pitchFamily="-105" charset="0"/>
                        </a:rPr>
                        <a:t>Stimuli</a:t>
                      </a:r>
                      <a:r>
                        <a:rPr kumimoji="0" lang="en-US" sz="2800" b="0" i="0" u="none" strike="noStrike" cap="none" normalizeH="0" baseline="0">
                          <a:ln>
                            <a:noFill/>
                          </a:ln>
                          <a:solidFill>
                            <a:srgbClr val="0000FF"/>
                          </a:solidFill>
                          <a:effectLst/>
                          <a:latin typeface="Arial" pitchFamily="-105" charset="0"/>
                        </a:rPr>
                        <a:t> </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hlink"/>
                          </a:solidFill>
                          <a:effectLst/>
                          <a:latin typeface="Arial" pitchFamily="-105" charset="0"/>
                          <a:ea typeface="Times New Roman" pitchFamily="-105" charset="0"/>
                          <a:cs typeface="Times New Roman" pitchFamily="-105" charset="0"/>
                        </a:rPr>
                        <a:t>Part</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00FF"/>
                          </a:solidFill>
                          <a:effectLst/>
                          <a:latin typeface="Arial" pitchFamily="-105" charset="0"/>
                          <a:ea typeface="Times New Roman" pitchFamily="-105" charset="0"/>
                          <a:cs typeface="Times New Roman" pitchFamily="-105" charset="0"/>
                        </a:rPr>
                        <a:t>Principal product</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02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Arial" pitchFamily="-105" charset="0"/>
                        </a:rPr>
                        <a:t>Angiotensin II</a:t>
                      </a:r>
                      <a:r>
                        <a:rPr kumimoji="0" lang="en-US" sz="2800" b="0" i="0" u="none" strike="noStrike" cap="none" normalizeH="0" baseline="0">
                          <a:ln>
                            <a:noFill/>
                          </a:ln>
                          <a:solidFill>
                            <a:schemeClr val="tx1"/>
                          </a:solidFill>
                          <a:effectLst/>
                          <a:latin typeface="Arial" pitchFamily="-105" charset="0"/>
                        </a:rPr>
                        <a:t> </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hlink"/>
                          </a:solidFill>
                          <a:effectLst/>
                          <a:latin typeface="Arial" pitchFamily="-105" charset="0"/>
                        </a:rPr>
                        <a:t>Zona glomerulosa</a:t>
                      </a:r>
                      <a:r>
                        <a:rPr kumimoji="0" lang="en-US" sz="2800" b="0" i="0" u="none" strike="noStrike" cap="none" normalizeH="0" baseline="0">
                          <a:ln>
                            <a:noFill/>
                          </a:ln>
                          <a:solidFill>
                            <a:schemeClr val="hlink"/>
                          </a:solidFill>
                          <a:effectLst/>
                          <a:latin typeface="Arial" pitchFamily="-105" charset="0"/>
                        </a:rPr>
                        <a:t> </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tx1"/>
                        </a:solidFill>
                        <a:effectLst/>
                        <a:latin typeface="Arial" pitchFamily="-105" charset="0"/>
                      </a:endParaRP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02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Arial" pitchFamily="-105" charset="0"/>
                        </a:rPr>
                        <a:t>ACTH</a:t>
                      </a:r>
                      <a:r>
                        <a:rPr kumimoji="0" lang="en-US" sz="2800" b="0" i="0" u="none" strike="noStrike" cap="none" normalizeH="0" baseline="0" dirty="0">
                          <a:ln>
                            <a:noFill/>
                          </a:ln>
                          <a:solidFill>
                            <a:schemeClr val="tx1"/>
                          </a:solidFill>
                          <a:effectLst/>
                          <a:latin typeface="Arial" pitchFamily="-105" charset="0"/>
                        </a:rPr>
                        <a:t> </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hlink"/>
                          </a:solidFill>
                          <a:effectLst/>
                          <a:latin typeface="Arial" pitchFamily="-105" charset="0"/>
                        </a:rPr>
                        <a:t>Zona fasiculata &amp; reticularis</a:t>
                      </a:r>
                      <a:r>
                        <a:rPr kumimoji="0" lang="en-US" sz="2800" b="0" i="0" u="none" strike="noStrike" cap="none" normalizeH="0" baseline="0">
                          <a:ln>
                            <a:noFill/>
                          </a:ln>
                          <a:solidFill>
                            <a:schemeClr val="hlink"/>
                          </a:solidFill>
                          <a:effectLst/>
                          <a:latin typeface="Arial" pitchFamily="-105" charset="0"/>
                        </a:rPr>
                        <a:t> </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tx1"/>
                        </a:solidFill>
                        <a:effectLst/>
                        <a:latin typeface="Arial" pitchFamily="-105" charset="0"/>
                      </a:endParaRP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80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Arial" pitchFamily="-105" charset="0"/>
                        </a:rPr>
                        <a:t>Sympathetic nervous system</a:t>
                      </a:r>
                      <a:r>
                        <a:rPr kumimoji="0" lang="en-US" sz="2800" b="0" i="0" u="none" strike="noStrike" cap="none" normalizeH="0" baseline="0">
                          <a:ln>
                            <a:noFill/>
                          </a:ln>
                          <a:solidFill>
                            <a:schemeClr val="tx1"/>
                          </a:solidFill>
                          <a:effectLst/>
                          <a:latin typeface="Arial" pitchFamily="-105" charset="0"/>
                        </a:rPr>
                        <a:t> </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hlink"/>
                        </a:solidFill>
                        <a:effectLst/>
                        <a:latin typeface="Arial" pitchFamily="-105"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hlink"/>
                          </a:solidFill>
                          <a:effectLst/>
                          <a:latin typeface="Arial" pitchFamily="-105" charset="0"/>
                        </a:rPr>
                        <a:t>Medulla</a:t>
                      </a:r>
                      <a:r>
                        <a:rPr kumimoji="0" lang="en-US" sz="2800" b="0" i="0" u="none" strike="noStrike" cap="none" normalizeH="0" baseline="0">
                          <a:ln>
                            <a:noFill/>
                          </a:ln>
                          <a:solidFill>
                            <a:schemeClr val="hlink"/>
                          </a:solidFill>
                          <a:effectLst/>
                          <a:latin typeface="Arial" pitchFamily="-105" charset="0"/>
                        </a:rPr>
                        <a:t> </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a:ln>
                          <a:noFill/>
                        </a:ln>
                        <a:solidFill>
                          <a:schemeClr val="tx1"/>
                        </a:solidFill>
                        <a:effectLst/>
                        <a:latin typeface="Arial" pitchFamily="-105" charset="0"/>
                      </a:endParaRP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7106" name="Rectangle 2"/>
          <p:cNvSpPr>
            <a:spLocks noGrp="1" noChangeArrowheads="1"/>
          </p:cNvSpPr>
          <p:nvPr>
            <p:ph type="title" idx="4294967295"/>
          </p:nvPr>
        </p:nvSpPr>
        <p:spPr>
          <a:xfrm>
            <a:off x="0" y="228600"/>
            <a:ext cx="8229600" cy="655638"/>
          </a:xfrm>
        </p:spPr>
        <p:txBody>
          <a:bodyPr rtlCol="0">
            <a:normAutofit fontScale="90000"/>
          </a:bodyPr>
          <a:lstStyle/>
          <a:p>
            <a:pPr eaLnBrk="1" fontAlgn="auto" hangingPunct="1">
              <a:spcAft>
                <a:spcPts val="0"/>
              </a:spcAft>
              <a:defRPr/>
            </a:pPr>
            <a:r>
              <a:rPr lang="en-US" sz="4000" b="1" smtClean="0">
                <a:solidFill>
                  <a:srgbClr val="0000FF"/>
                </a:solidFill>
                <a:ea typeface="+mj-ea"/>
                <a:cs typeface="+mj-cs"/>
              </a:rPr>
              <a:t>Synthesis</a:t>
            </a:r>
          </a:p>
        </p:txBody>
      </p:sp>
      <p:sp>
        <p:nvSpPr>
          <p:cNvPr id="56345" name="Line 44"/>
          <p:cNvSpPr>
            <a:spLocks noChangeShapeType="1"/>
          </p:cNvSpPr>
          <p:nvPr/>
        </p:nvSpPr>
        <p:spPr bwMode="auto">
          <a:xfrm>
            <a:off x="3048000" y="1981200"/>
            <a:ext cx="2819400" cy="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56346" name="Line 45"/>
          <p:cNvSpPr>
            <a:spLocks noChangeShapeType="1"/>
          </p:cNvSpPr>
          <p:nvPr/>
        </p:nvSpPr>
        <p:spPr bwMode="auto">
          <a:xfrm>
            <a:off x="3048000" y="990600"/>
            <a:ext cx="0" cy="434340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56347" name="Line 46"/>
          <p:cNvSpPr>
            <a:spLocks noChangeShapeType="1"/>
          </p:cNvSpPr>
          <p:nvPr/>
        </p:nvSpPr>
        <p:spPr bwMode="auto">
          <a:xfrm>
            <a:off x="2971800" y="5257800"/>
            <a:ext cx="2895600" cy="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56348" name="Line 48"/>
          <p:cNvSpPr>
            <a:spLocks noChangeShapeType="1"/>
          </p:cNvSpPr>
          <p:nvPr/>
        </p:nvSpPr>
        <p:spPr bwMode="auto">
          <a:xfrm>
            <a:off x="5867400" y="1066800"/>
            <a:ext cx="0" cy="426720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56349" name="Text Box 49"/>
          <p:cNvSpPr txBox="1">
            <a:spLocks noChangeArrowheads="1"/>
          </p:cNvSpPr>
          <p:nvPr/>
        </p:nvSpPr>
        <p:spPr bwMode="auto">
          <a:xfrm>
            <a:off x="5943600" y="2238375"/>
            <a:ext cx="2490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105" charset="-128"/>
              </a:defRPr>
            </a:lvl1pPr>
            <a:lvl2pPr marL="37931725" indent="-37474525" eaLnBrk="0" hangingPunct="0">
              <a:defRPr sz="2400">
                <a:solidFill>
                  <a:schemeClr val="tx1"/>
                </a:solidFill>
                <a:latin typeface="Arial" charset="0"/>
                <a:ea typeface="ＭＳ Ｐゴシック" pitchFamily="-105" charset="-128"/>
              </a:defRPr>
            </a:lvl2pPr>
            <a:lvl3pPr eaLnBrk="0" hangingPunct="0">
              <a:defRPr sz="2400">
                <a:solidFill>
                  <a:schemeClr val="tx1"/>
                </a:solidFill>
                <a:latin typeface="Arial" charset="0"/>
                <a:ea typeface="ＭＳ Ｐゴシック" pitchFamily="-105" charset="-128"/>
              </a:defRPr>
            </a:lvl3pPr>
            <a:lvl4pPr eaLnBrk="0" hangingPunct="0">
              <a:defRPr sz="2400">
                <a:solidFill>
                  <a:schemeClr val="tx1"/>
                </a:solidFill>
                <a:latin typeface="Arial" charset="0"/>
                <a:ea typeface="ＭＳ Ｐゴシック" pitchFamily="-105" charset="-128"/>
              </a:defRPr>
            </a:lvl4pPr>
            <a:lvl5pPr eaLnBrk="0" hangingPunct="0">
              <a:defRPr sz="2400">
                <a:solidFill>
                  <a:schemeClr val="tx1"/>
                </a:solidFill>
                <a:latin typeface="Arial" charset="0"/>
                <a:ea typeface="ＭＳ Ｐゴシック" pitchFamily="-105" charset="-128"/>
              </a:defRPr>
            </a:lvl5pPr>
            <a:lvl6pPr marL="457200" eaLnBrk="0" fontAlgn="base" hangingPunct="0">
              <a:spcBef>
                <a:spcPct val="0"/>
              </a:spcBef>
              <a:spcAft>
                <a:spcPct val="0"/>
              </a:spcAft>
              <a:defRPr sz="2400">
                <a:solidFill>
                  <a:schemeClr val="tx1"/>
                </a:solidFill>
                <a:latin typeface="Arial" charset="0"/>
                <a:ea typeface="ＭＳ Ｐゴシック" pitchFamily="-105" charset="-128"/>
              </a:defRPr>
            </a:lvl6pPr>
            <a:lvl7pPr marL="914400" eaLnBrk="0" fontAlgn="base" hangingPunct="0">
              <a:spcBef>
                <a:spcPct val="0"/>
              </a:spcBef>
              <a:spcAft>
                <a:spcPct val="0"/>
              </a:spcAft>
              <a:defRPr sz="2400">
                <a:solidFill>
                  <a:schemeClr val="tx1"/>
                </a:solidFill>
                <a:latin typeface="Arial" charset="0"/>
                <a:ea typeface="ＭＳ Ｐゴシック" pitchFamily="-105" charset="-128"/>
              </a:defRPr>
            </a:lvl7pPr>
            <a:lvl8pPr marL="1371600" eaLnBrk="0" fontAlgn="base" hangingPunct="0">
              <a:spcBef>
                <a:spcPct val="0"/>
              </a:spcBef>
              <a:spcAft>
                <a:spcPct val="0"/>
              </a:spcAft>
              <a:defRPr sz="2400">
                <a:solidFill>
                  <a:schemeClr val="tx1"/>
                </a:solidFill>
                <a:latin typeface="Arial" charset="0"/>
                <a:ea typeface="ＭＳ Ｐゴシック" pitchFamily="-105" charset="-128"/>
              </a:defRPr>
            </a:lvl8pPr>
            <a:lvl9pPr marL="1828800" eaLnBrk="0" fontAlgn="base" hangingPunct="0">
              <a:spcBef>
                <a:spcPct val="0"/>
              </a:spcBef>
              <a:spcAft>
                <a:spcPct val="0"/>
              </a:spcAft>
              <a:defRPr sz="2400">
                <a:solidFill>
                  <a:schemeClr val="tx1"/>
                </a:solidFill>
                <a:latin typeface="Arial" charset="0"/>
                <a:ea typeface="ＭＳ Ｐゴシック" pitchFamily="-105" charset="-128"/>
              </a:defRPr>
            </a:lvl9pPr>
          </a:lstStyle>
          <a:p>
            <a:pPr eaLnBrk="1" hangingPunct="1">
              <a:spcBef>
                <a:spcPct val="20000"/>
              </a:spcBef>
            </a:pPr>
            <a:r>
              <a:rPr lang="en-US" b="1"/>
              <a:t>Aldosterone</a:t>
            </a:r>
          </a:p>
        </p:txBody>
      </p:sp>
      <p:sp>
        <p:nvSpPr>
          <p:cNvPr id="56350" name="Text Box 51"/>
          <p:cNvSpPr txBox="1">
            <a:spLocks noChangeArrowheads="1"/>
          </p:cNvSpPr>
          <p:nvPr/>
        </p:nvSpPr>
        <p:spPr bwMode="auto">
          <a:xfrm>
            <a:off x="5943600" y="3048000"/>
            <a:ext cx="29606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pitchFamily="-105" charset="-128"/>
              </a:defRPr>
            </a:lvl1pPr>
            <a:lvl2pPr marL="37931725" indent="-37474525" eaLnBrk="0" hangingPunct="0">
              <a:defRPr sz="2400">
                <a:solidFill>
                  <a:schemeClr val="tx1"/>
                </a:solidFill>
                <a:latin typeface="Arial" charset="0"/>
                <a:ea typeface="ＭＳ Ｐゴシック" pitchFamily="-105" charset="-128"/>
              </a:defRPr>
            </a:lvl2pPr>
            <a:lvl3pPr eaLnBrk="0" hangingPunct="0">
              <a:defRPr sz="2400">
                <a:solidFill>
                  <a:schemeClr val="tx1"/>
                </a:solidFill>
                <a:latin typeface="Arial" charset="0"/>
                <a:ea typeface="ＭＳ Ｐゴシック" pitchFamily="-105" charset="-128"/>
              </a:defRPr>
            </a:lvl3pPr>
            <a:lvl4pPr eaLnBrk="0" hangingPunct="0">
              <a:defRPr sz="2400">
                <a:solidFill>
                  <a:schemeClr val="tx1"/>
                </a:solidFill>
                <a:latin typeface="Arial" charset="0"/>
                <a:ea typeface="ＭＳ Ｐゴシック" pitchFamily="-105" charset="-128"/>
              </a:defRPr>
            </a:lvl4pPr>
            <a:lvl5pPr eaLnBrk="0" hangingPunct="0">
              <a:defRPr sz="2400">
                <a:solidFill>
                  <a:schemeClr val="tx1"/>
                </a:solidFill>
                <a:latin typeface="Arial" charset="0"/>
                <a:ea typeface="ＭＳ Ｐゴシック" pitchFamily="-105" charset="-128"/>
              </a:defRPr>
            </a:lvl5pPr>
            <a:lvl6pPr marL="457200" eaLnBrk="0" fontAlgn="base" hangingPunct="0">
              <a:spcBef>
                <a:spcPct val="0"/>
              </a:spcBef>
              <a:spcAft>
                <a:spcPct val="0"/>
              </a:spcAft>
              <a:defRPr sz="2400">
                <a:solidFill>
                  <a:schemeClr val="tx1"/>
                </a:solidFill>
                <a:latin typeface="Arial" charset="0"/>
                <a:ea typeface="ＭＳ Ｐゴシック" pitchFamily="-105" charset="-128"/>
              </a:defRPr>
            </a:lvl6pPr>
            <a:lvl7pPr marL="914400" eaLnBrk="0" fontAlgn="base" hangingPunct="0">
              <a:spcBef>
                <a:spcPct val="0"/>
              </a:spcBef>
              <a:spcAft>
                <a:spcPct val="0"/>
              </a:spcAft>
              <a:defRPr sz="2400">
                <a:solidFill>
                  <a:schemeClr val="tx1"/>
                </a:solidFill>
                <a:latin typeface="Arial" charset="0"/>
                <a:ea typeface="ＭＳ Ｐゴシック" pitchFamily="-105" charset="-128"/>
              </a:defRPr>
            </a:lvl7pPr>
            <a:lvl8pPr marL="1371600" eaLnBrk="0" fontAlgn="base" hangingPunct="0">
              <a:spcBef>
                <a:spcPct val="0"/>
              </a:spcBef>
              <a:spcAft>
                <a:spcPct val="0"/>
              </a:spcAft>
              <a:defRPr sz="2400">
                <a:solidFill>
                  <a:schemeClr val="tx1"/>
                </a:solidFill>
                <a:latin typeface="Arial" charset="0"/>
                <a:ea typeface="ＭＳ Ｐゴシック" pitchFamily="-105" charset="-128"/>
              </a:defRPr>
            </a:lvl8pPr>
            <a:lvl9pPr marL="1828800" eaLnBrk="0" fontAlgn="base" hangingPunct="0">
              <a:spcBef>
                <a:spcPct val="0"/>
              </a:spcBef>
              <a:spcAft>
                <a:spcPct val="0"/>
              </a:spcAft>
              <a:defRPr sz="2400">
                <a:solidFill>
                  <a:schemeClr val="tx1"/>
                </a:solidFill>
                <a:latin typeface="Arial" charset="0"/>
                <a:ea typeface="ＭＳ Ｐゴシック" pitchFamily="-105" charset="-128"/>
              </a:defRPr>
            </a:lvl9pPr>
          </a:lstStyle>
          <a:p>
            <a:pPr eaLnBrk="1" hangingPunct="1"/>
            <a:r>
              <a:rPr lang="en-US" b="1"/>
              <a:t>Cortisol</a:t>
            </a:r>
          </a:p>
          <a:p>
            <a:pPr eaLnBrk="1" hangingPunct="1"/>
            <a:r>
              <a:rPr lang="en-US" b="1"/>
              <a:t>Adrenal androgens</a:t>
            </a:r>
          </a:p>
        </p:txBody>
      </p:sp>
      <p:sp>
        <p:nvSpPr>
          <p:cNvPr id="56351" name="Text Box 53"/>
          <p:cNvSpPr txBox="1">
            <a:spLocks noChangeArrowheads="1"/>
          </p:cNvSpPr>
          <p:nvPr/>
        </p:nvSpPr>
        <p:spPr bwMode="auto">
          <a:xfrm>
            <a:off x="6019800" y="4117975"/>
            <a:ext cx="23352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pitchFamily="-105" charset="-128"/>
              </a:defRPr>
            </a:lvl1pPr>
            <a:lvl2pPr marL="37931725" indent="-37474525" eaLnBrk="0" hangingPunct="0">
              <a:defRPr sz="2400">
                <a:solidFill>
                  <a:schemeClr val="tx1"/>
                </a:solidFill>
                <a:latin typeface="Arial" charset="0"/>
                <a:ea typeface="ＭＳ Ｐゴシック" pitchFamily="-105" charset="-128"/>
              </a:defRPr>
            </a:lvl2pPr>
            <a:lvl3pPr eaLnBrk="0" hangingPunct="0">
              <a:defRPr sz="2400">
                <a:solidFill>
                  <a:schemeClr val="tx1"/>
                </a:solidFill>
                <a:latin typeface="Arial" charset="0"/>
                <a:ea typeface="ＭＳ Ｐゴシック" pitchFamily="-105" charset="-128"/>
              </a:defRPr>
            </a:lvl3pPr>
            <a:lvl4pPr eaLnBrk="0" hangingPunct="0">
              <a:defRPr sz="2400">
                <a:solidFill>
                  <a:schemeClr val="tx1"/>
                </a:solidFill>
                <a:latin typeface="Arial" charset="0"/>
                <a:ea typeface="ＭＳ Ｐゴシック" pitchFamily="-105" charset="-128"/>
              </a:defRPr>
            </a:lvl4pPr>
            <a:lvl5pPr eaLnBrk="0" hangingPunct="0">
              <a:defRPr sz="2400">
                <a:solidFill>
                  <a:schemeClr val="tx1"/>
                </a:solidFill>
                <a:latin typeface="Arial" charset="0"/>
                <a:ea typeface="ＭＳ Ｐゴシック" pitchFamily="-105" charset="-128"/>
              </a:defRPr>
            </a:lvl5pPr>
            <a:lvl6pPr marL="457200" eaLnBrk="0" fontAlgn="base" hangingPunct="0">
              <a:spcBef>
                <a:spcPct val="0"/>
              </a:spcBef>
              <a:spcAft>
                <a:spcPct val="0"/>
              </a:spcAft>
              <a:defRPr sz="2400">
                <a:solidFill>
                  <a:schemeClr val="tx1"/>
                </a:solidFill>
                <a:latin typeface="Arial" charset="0"/>
                <a:ea typeface="ＭＳ Ｐゴシック" pitchFamily="-105" charset="-128"/>
              </a:defRPr>
            </a:lvl6pPr>
            <a:lvl7pPr marL="914400" eaLnBrk="0" fontAlgn="base" hangingPunct="0">
              <a:spcBef>
                <a:spcPct val="0"/>
              </a:spcBef>
              <a:spcAft>
                <a:spcPct val="0"/>
              </a:spcAft>
              <a:defRPr sz="2400">
                <a:solidFill>
                  <a:schemeClr val="tx1"/>
                </a:solidFill>
                <a:latin typeface="Arial" charset="0"/>
                <a:ea typeface="ＭＳ Ｐゴシック" pitchFamily="-105" charset="-128"/>
              </a:defRPr>
            </a:lvl7pPr>
            <a:lvl8pPr marL="1371600" eaLnBrk="0" fontAlgn="base" hangingPunct="0">
              <a:spcBef>
                <a:spcPct val="0"/>
              </a:spcBef>
              <a:spcAft>
                <a:spcPct val="0"/>
              </a:spcAft>
              <a:defRPr sz="2400">
                <a:solidFill>
                  <a:schemeClr val="tx1"/>
                </a:solidFill>
                <a:latin typeface="Arial" charset="0"/>
                <a:ea typeface="ＭＳ Ｐゴシック" pitchFamily="-105" charset="-128"/>
              </a:defRPr>
            </a:lvl8pPr>
            <a:lvl9pPr marL="1828800" eaLnBrk="0" fontAlgn="base" hangingPunct="0">
              <a:spcBef>
                <a:spcPct val="0"/>
              </a:spcBef>
              <a:spcAft>
                <a:spcPct val="0"/>
              </a:spcAft>
              <a:defRPr sz="2400">
                <a:solidFill>
                  <a:schemeClr val="tx1"/>
                </a:solidFill>
                <a:latin typeface="Arial" charset="0"/>
                <a:ea typeface="ＭＳ Ｐゴシック" pitchFamily="-105" charset="-128"/>
              </a:defRPr>
            </a:lvl9pPr>
          </a:lstStyle>
          <a:p>
            <a:pPr eaLnBrk="1" hangingPunct="1"/>
            <a:r>
              <a:rPr lang="en-US" b="1"/>
              <a:t>Adrenaline &amp;</a:t>
            </a:r>
          </a:p>
          <a:p>
            <a:pPr eaLnBrk="1" hangingPunct="1"/>
            <a:r>
              <a:rPr lang="en-US" b="1"/>
              <a:t>Nor-adrenaline</a:t>
            </a:r>
          </a:p>
        </p:txBody>
      </p:sp>
      <p:sp>
        <p:nvSpPr>
          <p:cNvPr id="56352" name="Line 54"/>
          <p:cNvSpPr>
            <a:spLocks noChangeShapeType="1"/>
          </p:cNvSpPr>
          <p:nvPr/>
        </p:nvSpPr>
        <p:spPr bwMode="auto">
          <a:xfrm>
            <a:off x="3048000" y="3886200"/>
            <a:ext cx="2895600" cy="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56353" name="Line 55"/>
          <p:cNvSpPr>
            <a:spLocks noChangeShapeType="1"/>
          </p:cNvSpPr>
          <p:nvPr/>
        </p:nvSpPr>
        <p:spPr bwMode="auto">
          <a:xfrm>
            <a:off x="3048000" y="2971800"/>
            <a:ext cx="2819400" cy="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txBody>
          <a:bodyPr/>
          <a:lstStyle/>
          <a:p>
            <a:endParaRPr lang="en-IN"/>
          </a:p>
        </p:txBody>
      </p:sp>
    </p:spTree>
    <p:extLst>
      <p:ext uri="{BB962C8B-B14F-4D97-AF65-F5344CB8AC3E}">
        <p14:creationId xmlns:p14="http://schemas.microsoft.com/office/powerpoint/2010/main" val="411577570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Controversies </a:t>
            </a:r>
            <a:endParaRPr lang="en-IN" sz="3200" dirty="0"/>
          </a:p>
        </p:txBody>
      </p:sp>
      <p:sp>
        <p:nvSpPr>
          <p:cNvPr id="3" name="Content Placeholder 2"/>
          <p:cNvSpPr>
            <a:spLocks noGrp="1"/>
          </p:cNvSpPr>
          <p:nvPr>
            <p:ph idx="1"/>
          </p:nvPr>
        </p:nvSpPr>
        <p:spPr/>
        <p:txBody>
          <a:bodyPr>
            <a:normAutofit lnSpcReduction="10000"/>
          </a:bodyPr>
          <a:lstStyle/>
          <a:p>
            <a:r>
              <a:rPr lang="en-IN" dirty="0" smtClean="0"/>
              <a:t>Comparison </a:t>
            </a:r>
            <a:r>
              <a:rPr lang="en-IN" dirty="0"/>
              <a:t>of 24-h </a:t>
            </a:r>
            <a:r>
              <a:rPr lang="en-IN" i="1" dirty="0"/>
              <a:t>vs.</a:t>
            </a:r>
            <a:r>
              <a:rPr lang="en-IN" dirty="0"/>
              <a:t> 48-h MP </a:t>
            </a:r>
            <a:r>
              <a:rPr lang="en-IN" dirty="0" smtClean="0"/>
              <a:t>dosing</a:t>
            </a:r>
          </a:p>
          <a:p>
            <a:r>
              <a:rPr lang="en-US" dirty="0" smtClean="0"/>
              <a:t>No placebo group for comparison</a:t>
            </a:r>
          </a:p>
          <a:p>
            <a:r>
              <a:rPr lang="en-US" dirty="0" smtClean="0"/>
              <a:t>Increased rates of wound infection/severe sepsis</a:t>
            </a:r>
          </a:p>
          <a:p>
            <a:r>
              <a:rPr lang="en-US" dirty="0" smtClean="0"/>
              <a:t>No significant benefit at 1 year follow up</a:t>
            </a:r>
          </a:p>
          <a:p>
            <a:r>
              <a:rPr lang="en-US" dirty="0"/>
              <a:t>Benefits noticed in post hoc analysis </a:t>
            </a:r>
            <a:r>
              <a:rPr lang="en-US" dirty="0" smtClean="0"/>
              <a:t>only</a:t>
            </a:r>
            <a:endParaRPr lang="en-US" dirty="0"/>
          </a:p>
          <a:p>
            <a:endParaRPr lang="en-US" dirty="0" smtClean="0"/>
          </a:p>
          <a:p>
            <a:r>
              <a:rPr lang="en-IN" sz="1600" dirty="0" err="1"/>
              <a:t>Fehlings</a:t>
            </a:r>
            <a:r>
              <a:rPr lang="en-IN" sz="1600" dirty="0"/>
              <a:t> MG. Editorial: recommendations regarding the use of methylprednisolone in acute spinal cord injury: making sense out of the controversy. Spine 26[</a:t>
            </a:r>
            <a:r>
              <a:rPr lang="en-IN" sz="1600" dirty="0" err="1"/>
              <a:t>Suppl</a:t>
            </a:r>
            <a:r>
              <a:rPr lang="en-IN" sz="1600" dirty="0"/>
              <a:t> 24): 56–57, 2001.</a:t>
            </a:r>
            <a:endParaRPr lang="en-US" sz="1600" dirty="0" smtClean="0"/>
          </a:p>
          <a:p>
            <a:endParaRPr lang="en-IN" dirty="0"/>
          </a:p>
        </p:txBody>
      </p:sp>
    </p:spTree>
    <p:extLst>
      <p:ext uri="{BB962C8B-B14F-4D97-AF65-F5344CB8AC3E}">
        <p14:creationId xmlns:p14="http://schemas.microsoft.com/office/powerpoint/2010/main" val="25671229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IN" dirty="0"/>
          </a:p>
        </p:txBody>
      </p:sp>
      <p:sp>
        <p:nvSpPr>
          <p:cNvPr id="3" name="Content Placeholder 2"/>
          <p:cNvSpPr>
            <a:spLocks noGrp="1"/>
          </p:cNvSpPr>
          <p:nvPr>
            <p:ph idx="1"/>
          </p:nvPr>
        </p:nvSpPr>
        <p:spPr/>
        <p:txBody>
          <a:bodyPr>
            <a:normAutofit fontScale="85000" lnSpcReduction="10000"/>
          </a:bodyPr>
          <a:lstStyle/>
          <a:p>
            <a:r>
              <a:rPr lang="en-US" dirty="0" smtClean="0"/>
              <a:t>Bracken et al</a:t>
            </a:r>
          </a:p>
          <a:p>
            <a:endParaRPr lang="en-US" dirty="0"/>
          </a:p>
          <a:p>
            <a:r>
              <a:rPr lang="en-IN" dirty="0"/>
              <a:t>“Given the devastating impact of SCI and the evidence of a modest, beneficial effect of MP, clinicians should consciously consider using this drug despite the well-founded criticisms that have been directed against the NASCIS II and III trials. With great understanding of the </a:t>
            </a:r>
            <a:r>
              <a:rPr lang="en-IN" dirty="0" err="1"/>
              <a:t>biomolecular</a:t>
            </a:r>
            <a:r>
              <a:rPr lang="en-IN" dirty="0"/>
              <a:t> events contributing to the pathogenesis of SCI, it is hoped that other </a:t>
            </a:r>
            <a:r>
              <a:rPr lang="en-IN" dirty="0" err="1"/>
              <a:t>neuroprotective</a:t>
            </a:r>
            <a:r>
              <a:rPr lang="en-IN" dirty="0"/>
              <a:t> agents will enter into clinical practice in the next 5-10 years”</a:t>
            </a:r>
          </a:p>
        </p:txBody>
      </p:sp>
    </p:spTree>
    <p:extLst>
      <p:ext uri="{BB962C8B-B14F-4D97-AF65-F5344CB8AC3E}">
        <p14:creationId xmlns:p14="http://schemas.microsoft.com/office/powerpoint/2010/main" val="37747346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Papers</a:t>
            </a:r>
            <a:endParaRPr lang="en-IN" dirty="0"/>
          </a:p>
        </p:txBody>
      </p:sp>
      <p:sp>
        <p:nvSpPr>
          <p:cNvPr id="4" name="Rectangle 3"/>
          <p:cNvSpPr>
            <a:spLocks noGrp="1" noChangeArrowheads="1"/>
          </p:cNvSpPr>
          <p:nvPr>
            <p:ph idx="1"/>
          </p:nvPr>
        </p:nvSpPr>
        <p:spPr/>
        <p:txBody>
          <a:bodyPr>
            <a:normAutofit fontScale="92500" lnSpcReduction="10000"/>
          </a:bodyPr>
          <a:lstStyle/>
          <a:p>
            <a:r>
              <a:rPr lang="en-US" dirty="0"/>
              <a:t>NASCIS II </a:t>
            </a:r>
          </a:p>
          <a:p>
            <a:pPr lvl="1"/>
            <a:r>
              <a:rPr lang="en-US" dirty="0"/>
              <a:t>NEJM 1990 322:1405-11</a:t>
            </a:r>
          </a:p>
          <a:p>
            <a:r>
              <a:rPr lang="en-US" dirty="0"/>
              <a:t>NASCIS III </a:t>
            </a:r>
          </a:p>
          <a:p>
            <a:pPr lvl="1"/>
            <a:r>
              <a:rPr lang="en-US" dirty="0"/>
              <a:t>JAMA 1997 277:1597-1604</a:t>
            </a:r>
          </a:p>
          <a:p>
            <a:endParaRPr lang="en-US" dirty="0"/>
          </a:p>
          <a:p>
            <a:r>
              <a:rPr lang="en-US" dirty="0"/>
              <a:t>Revisiting NASCIS II &amp; III </a:t>
            </a:r>
          </a:p>
          <a:p>
            <a:pPr lvl="1"/>
            <a:r>
              <a:rPr lang="en-US" dirty="0"/>
              <a:t>J. Trauma 1998 45:6 1088-93</a:t>
            </a:r>
          </a:p>
          <a:p>
            <a:r>
              <a:rPr lang="en-US" dirty="0"/>
              <a:t>Methylprednisolone for acute spinal injury….</a:t>
            </a:r>
          </a:p>
          <a:p>
            <a:pPr lvl="1"/>
            <a:r>
              <a:rPr lang="en-US" dirty="0"/>
              <a:t>J. </a:t>
            </a:r>
            <a:r>
              <a:rPr lang="en-US" dirty="0" err="1"/>
              <a:t>Neurosurg</a:t>
            </a:r>
            <a:r>
              <a:rPr lang="en-US" dirty="0"/>
              <a:t> (Spine 1) 2000:93:1-7</a:t>
            </a:r>
          </a:p>
        </p:txBody>
      </p:sp>
    </p:spTree>
    <p:extLst>
      <p:ext uri="{BB962C8B-B14F-4D97-AF65-F5344CB8AC3E}">
        <p14:creationId xmlns:p14="http://schemas.microsoft.com/office/powerpoint/2010/main" val="35413763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r>
              <a:rPr lang="en-US" dirty="0" smtClean="0"/>
              <a:t>Head  injury</a:t>
            </a:r>
            <a:endParaRPr lang="en-IN" dirty="0"/>
          </a:p>
        </p:txBody>
      </p:sp>
    </p:spTree>
    <p:extLst>
      <p:ext uri="{BB962C8B-B14F-4D97-AF65-F5344CB8AC3E}">
        <p14:creationId xmlns:p14="http://schemas.microsoft.com/office/powerpoint/2010/main" val="19631948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CRASH</a:t>
            </a:r>
            <a:endParaRPr lang="en-IN" dirty="0"/>
          </a:p>
        </p:txBody>
      </p:sp>
      <p:sp>
        <p:nvSpPr>
          <p:cNvPr id="3" name="Content Placeholder 2"/>
          <p:cNvSpPr>
            <a:spLocks noGrp="1"/>
          </p:cNvSpPr>
          <p:nvPr>
            <p:ph idx="1"/>
          </p:nvPr>
        </p:nvSpPr>
        <p:spPr/>
        <p:txBody>
          <a:bodyPr/>
          <a:lstStyle/>
          <a:p>
            <a:r>
              <a:rPr lang="en-GB" dirty="0" smtClean="0"/>
              <a:t>Corticosteroid Randomisation After Significant Head Injury</a:t>
            </a:r>
          </a:p>
          <a:p>
            <a:r>
              <a:rPr lang="en-GB" dirty="0"/>
              <a:t>A large simple placebo controlled trial, among adults with head injury and impaired </a:t>
            </a:r>
            <a:r>
              <a:rPr lang="en-GB" dirty="0" smtClean="0"/>
              <a:t>consciousness</a:t>
            </a:r>
          </a:p>
          <a:p>
            <a:r>
              <a:rPr lang="en-GB" dirty="0" smtClean="0"/>
              <a:t> Studied the effects </a:t>
            </a:r>
            <a:r>
              <a:rPr lang="en-GB" dirty="0"/>
              <a:t>of a 48-hour infusion of corticosteroids on death and neurological disability</a:t>
            </a:r>
          </a:p>
          <a:p>
            <a:endParaRPr lang="en-IN" dirty="0"/>
          </a:p>
        </p:txBody>
      </p:sp>
    </p:spTree>
    <p:extLst>
      <p:ext uri="{BB962C8B-B14F-4D97-AF65-F5344CB8AC3E}">
        <p14:creationId xmlns:p14="http://schemas.microsoft.com/office/powerpoint/2010/main" val="1957997531"/>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9036496" cy="1143000"/>
          </a:xfrm>
        </p:spPr>
        <p:txBody>
          <a:bodyPr>
            <a:normAutofit/>
          </a:bodyPr>
          <a:lstStyle/>
          <a:p>
            <a:pPr algn="l" defTabSz="762000"/>
            <a:r>
              <a:rPr lang="en-GB" sz="2800" dirty="0" smtClean="0"/>
              <a:t>Aggregate mortality from 13 randomised trials of steroids in head injury  </a:t>
            </a:r>
            <a:endParaRPr lang="en-GB" sz="2800" dirty="0"/>
          </a:p>
        </p:txBody>
      </p:sp>
      <p:sp>
        <p:nvSpPr>
          <p:cNvPr id="4" name="Content Placeholder 3"/>
          <p:cNvSpPr>
            <a:spLocks noGrp="1"/>
          </p:cNvSpPr>
          <p:nvPr>
            <p:ph idx="1"/>
          </p:nvPr>
        </p:nvSpPr>
        <p:spPr/>
        <p:txBody>
          <a:bodyPr/>
          <a:lstStyle/>
          <a:p>
            <a:endParaRPr lang="en-IN" dirty="0"/>
          </a:p>
        </p:txBody>
      </p:sp>
      <p:grpSp>
        <p:nvGrpSpPr>
          <p:cNvPr id="6" name="Group 127"/>
          <p:cNvGrpSpPr>
            <a:grpSpLocks/>
          </p:cNvGrpSpPr>
          <p:nvPr/>
        </p:nvGrpSpPr>
        <p:grpSpPr bwMode="auto">
          <a:xfrm>
            <a:off x="467544" y="1576629"/>
            <a:ext cx="6992069" cy="4268483"/>
            <a:chOff x="810" y="1146"/>
            <a:chExt cx="4524" cy="2793"/>
          </a:xfrm>
        </p:grpSpPr>
        <p:sp>
          <p:nvSpPr>
            <p:cNvPr id="7" name="Line 98"/>
            <p:cNvSpPr>
              <a:spLocks noChangeShapeType="1"/>
            </p:cNvSpPr>
            <p:nvPr/>
          </p:nvSpPr>
          <p:spPr bwMode="auto">
            <a:xfrm>
              <a:off x="1350" y="2424"/>
              <a:ext cx="3983"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8" name="Rectangle 99"/>
            <p:cNvSpPr>
              <a:spLocks noChangeArrowheads="1"/>
            </p:cNvSpPr>
            <p:nvPr/>
          </p:nvSpPr>
          <p:spPr bwMode="auto">
            <a:xfrm>
              <a:off x="1681" y="1950"/>
              <a:ext cx="1105" cy="165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ln>
                  <a:solidFill>
                    <a:schemeClr val="tx1"/>
                  </a:solidFill>
                </a:ln>
              </a:endParaRPr>
            </a:p>
          </p:txBody>
        </p:sp>
        <p:sp>
          <p:nvSpPr>
            <p:cNvPr id="9" name="Rectangle 100"/>
            <p:cNvSpPr>
              <a:spLocks noChangeArrowheads="1"/>
            </p:cNvSpPr>
            <p:nvPr/>
          </p:nvSpPr>
          <p:spPr bwMode="auto">
            <a:xfrm>
              <a:off x="3672" y="1476"/>
              <a:ext cx="1093" cy="2124"/>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10" name="Line 101"/>
            <p:cNvSpPr>
              <a:spLocks noChangeShapeType="1"/>
            </p:cNvSpPr>
            <p:nvPr/>
          </p:nvSpPr>
          <p:spPr bwMode="auto">
            <a:xfrm>
              <a:off x="1350" y="1242"/>
              <a:ext cx="1" cy="235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11" name="Line 102"/>
            <p:cNvSpPr>
              <a:spLocks noChangeShapeType="1"/>
            </p:cNvSpPr>
            <p:nvPr/>
          </p:nvSpPr>
          <p:spPr bwMode="auto">
            <a:xfrm>
              <a:off x="1289" y="3600"/>
              <a:ext cx="61"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12" name="Line 103"/>
            <p:cNvSpPr>
              <a:spLocks noChangeShapeType="1"/>
            </p:cNvSpPr>
            <p:nvPr/>
          </p:nvSpPr>
          <p:spPr bwMode="auto">
            <a:xfrm>
              <a:off x="1289" y="2424"/>
              <a:ext cx="61"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13" name="Line 104"/>
            <p:cNvSpPr>
              <a:spLocks noChangeShapeType="1"/>
            </p:cNvSpPr>
            <p:nvPr/>
          </p:nvSpPr>
          <p:spPr bwMode="auto">
            <a:xfrm>
              <a:off x="1350" y="3600"/>
              <a:ext cx="3983"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14" name="Line 105"/>
            <p:cNvSpPr>
              <a:spLocks noChangeShapeType="1"/>
            </p:cNvSpPr>
            <p:nvPr/>
          </p:nvSpPr>
          <p:spPr bwMode="auto">
            <a:xfrm flipV="1">
              <a:off x="1350" y="3600"/>
              <a:ext cx="1" cy="7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15" name="Line 106"/>
            <p:cNvSpPr>
              <a:spLocks noChangeShapeType="1"/>
            </p:cNvSpPr>
            <p:nvPr/>
          </p:nvSpPr>
          <p:spPr bwMode="auto">
            <a:xfrm flipV="1">
              <a:off x="3341" y="3600"/>
              <a:ext cx="2" cy="7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16" name="Line 107"/>
            <p:cNvSpPr>
              <a:spLocks noChangeShapeType="1"/>
            </p:cNvSpPr>
            <p:nvPr/>
          </p:nvSpPr>
          <p:spPr bwMode="auto">
            <a:xfrm flipV="1">
              <a:off x="5333" y="3600"/>
              <a:ext cx="1" cy="7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17" name="Rectangle 108"/>
            <p:cNvSpPr>
              <a:spLocks noChangeArrowheads="1"/>
            </p:cNvSpPr>
            <p:nvPr/>
          </p:nvSpPr>
          <p:spPr bwMode="auto">
            <a:xfrm>
              <a:off x="4071" y="1890"/>
              <a:ext cx="512" cy="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3200" b="1" dirty="0">
                  <a:solidFill>
                    <a:srgbClr val="FFFFFF"/>
                  </a:solidFill>
                  <a:latin typeface="Arial" charset="0"/>
                </a:rPr>
                <a:t>39%</a:t>
              </a:r>
              <a:endParaRPr lang="en-US" dirty="0">
                <a:solidFill>
                  <a:srgbClr val="FFFFFF"/>
                </a:solidFill>
              </a:endParaRPr>
            </a:p>
          </p:txBody>
        </p:sp>
        <p:sp>
          <p:nvSpPr>
            <p:cNvPr id="18" name="Rectangle 109"/>
            <p:cNvSpPr>
              <a:spLocks noChangeArrowheads="1"/>
            </p:cNvSpPr>
            <p:nvPr/>
          </p:nvSpPr>
          <p:spPr bwMode="auto">
            <a:xfrm>
              <a:off x="4064" y="2220"/>
              <a:ext cx="545"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b="1">
                  <a:solidFill>
                    <a:srgbClr val="FFFFFF"/>
                  </a:solidFill>
                  <a:latin typeface="Arial" charset="0"/>
                </a:rPr>
                <a:t>DEAD</a:t>
              </a:r>
              <a:endParaRPr lang="en-US"/>
            </a:p>
          </p:txBody>
        </p:sp>
        <p:sp>
          <p:nvSpPr>
            <p:cNvPr id="19" name="Rectangle 110"/>
            <p:cNvSpPr>
              <a:spLocks noChangeArrowheads="1"/>
            </p:cNvSpPr>
            <p:nvPr/>
          </p:nvSpPr>
          <p:spPr bwMode="auto">
            <a:xfrm>
              <a:off x="4361" y="2448"/>
              <a:ext cx="0"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endParaRPr lang="en-US"/>
            </a:p>
          </p:txBody>
        </p:sp>
        <p:sp>
          <p:nvSpPr>
            <p:cNvPr id="20" name="Rectangle 111"/>
            <p:cNvSpPr>
              <a:spLocks noChangeArrowheads="1"/>
            </p:cNvSpPr>
            <p:nvPr/>
          </p:nvSpPr>
          <p:spPr bwMode="auto">
            <a:xfrm>
              <a:off x="4199" y="2640"/>
              <a:ext cx="294"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2200" b="1">
                  <a:solidFill>
                    <a:srgbClr val="FFFFFF"/>
                  </a:solidFill>
                  <a:latin typeface="Arial" charset="0"/>
                </a:rPr>
                <a:t>422</a:t>
              </a:r>
              <a:endParaRPr lang="en-US"/>
            </a:p>
          </p:txBody>
        </p:sp>
        <p:sp>
          <p:nvSpPr>
            <p:cNvPr id="21" name="Rectangle 112"/>
            <p:cNvSpPr>
              <a:spLocks noChangeArrowheads="1"/>
            </p:cNvSpPr>
            <p:nvPr/>
          </p:nvSpPr>
          <p:spPr bwMode="auto">
            <a:xfrm>
              <a:off x="4118" y="2862"/>
              <a:ext cx="441"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2200">
                  <a:solidFill>
                    <a:srgbClr val="FFFFFF"/>
                  </a:solidFill>
                  <a:latin typeface="Arial" charset="0"/>
                </a:rPr>
                <a:t>out of</a:t>
              </a:r>
              <a:endParaRPr lang="en-US"/>
            </a:p>
          </p:txBody>
        </p:sp>
        <p:sp>
          <p:nvSpPr>
            <p:cNvPr id="22" name="Rectangle 113"/>
            <p:cNvSpPr>
              <a:spLocks noChangeArrowheads="1"/>
            </p:cNvSpPr>
            <p:nvPr/>
          </p:nvSpPr>
          <p:spPr bwMode="auto">
            <a:xfrm>
              <a:off x="4145" y="3084"/>
              <a:ext cx="392"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2200" b="1">
                  <a:solidFill>
                    <a:srgbClr val="FFFFFF"/>
                  </a:solidFill>
                  <a:latin typeface="Arial" charset="0"/>
                </a:rPr>
                <a:t>1087</a:t>
              </a:r>
              <a:endParaRPr lang="en-US"/>
            </a:p>
          </p:txBody>
        </p:sp>
        <p:sp>
          <p:nvSpPr>
            <p:cNvPr id="23" name="Rectangle 114"/>
            <p:cNvSpPr>
              <a:spLocks noChangeArrowheads="1"/>
            </p:cNvSpPr>
            <p:nvPr/>
          </p:nvSpPr>
          <p:spPr bwMode="auto">
            <a:xfrm>
              <a:off x="2052" y="2136"/>
              <a:ext cx="512" cy="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3200" b="1" dirty="0">
                  <a:solidFill>
                    <a:srgbClr val="FFFFFF"/>
                  </a:solidFill>
                  <a:latin typeface="Arial" charset="0"/>
                </a:rPr>
                <a:t>37%</a:t>
              </a:r>
              <a:endParaRPr lang="en-US" dirty="0"/>
            </a:p>
          </p:txBody>
        </p:sp>
        <p:sp>
          <p:nvSpPr>
            <p:cNvPr id="24" name="Rectangle 115"/>
            <p:cNvSpPr>
              <a:spLocks noChangeArrowheads="1"/>
            </p:cNvSpPr>
            <p:nvPr/>
          </p:nvSpPr>
          <p:spPr bwMode="auto">
            <a:xfrm>
              <a:off x="2045" y="2466"/>
              <a:ext cx="545"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b="1">
                  <a:solidFill>
                    <a:srgbClr val="FFFFFF"/>
                  </a:solidFill>
                  <a:latin typeface="Arial" charset="0"/>
                </a:rPr>
                <a:t>DEAD</a:t>
              </a:r>
              <a:endParaRPr lang="en-US"/>
            </a:p>
          </p:txBody>
        </p:sp>
        <p:sp>
          <p:nvSpPr>
            <p:cNvPr id="25" name="Rectangle 116"/>
            <p:cNvSpPr>
              <a:spLocks noChangeArrowheads="1"/>
            </p:cNvSpPr>
            <p:nvPr/>
          </p:nvSpPr>
          <p:spPr bwMode="auto">
            <a:xfrm>
              <a:off x="2342" y="2694"/>
              <a:ext cx="0"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endParaRPr lang="en-US"/>
            </a:p>
          </p:txBody>
        </p:sp>
        <p:sp>
          <p:nvSpPr>
            <p:cNvPr id="26" name="Rectangle 117"/>
            <p:cNvSpPr>
              <a:spLocks noChangeArrowheads="1"/>
            </p:cNvSpPr>
            <p:nvPr/>
          </p:nvSpPr>
          <p:spPr bwMode="auto">
            <a:xfrm>
              <a:off x="2180" y="2886"/>
              <a:ext cx="294"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2200" b="1" dirty="0">
                  <a:solidFill>
                    <a:srgbClr val="FFFFFF"/>
                  </a:solidFill>
                  <a:latin typeface="Arial" charset="0"/>
                </a:rPr>
                <a:t>396</a:t>
              </a:r>
              <a:endParaRPr lang="en-US" dirty="0"/>
            </a:p>
          </p:txBody>
        </p:sp>
        <p:sp>
          <p:nvSpPr>
            <p:cNvPr id="27" name="Rectangle 118"/>
            <p:cNvSpPr>
              <a:spLocks noChangeArrowheads="1"/>
            </p:cNvSpPr>
            <p:nvPr/>
          </p:nvSpPr>
          <p:spPr bwMode="auto">
            <a:xfrm>
              <a:off x="2099" y="3108"/>
              <a:ext cx="441"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2200">
                  <a:solidFill>
                    <a:srgbClr val="FFFFFF"/>
                  </a:solidFill>
                  <a:latin typeface="Arial" charset="0"/>
                </a:rPr>
                <a:t>out of</a:t>
              </a:r>
              <a:endParaRPr lang="en-US"/>
            </a:p>
          </p:txBody>
        </p:sp>
        <p:sp>
          <p:nvSpPr>
            <p:cNvPr id="28" name="Rectangle 119"/>
            <p:cNvSpPr>
              <a:spLocks noChangeArrowheads="1"/>
            </p:cNvSpPr>
            <p:nvPr/>
          </p:nvSpPr>
          <p:spPr bwMode="auto">
            <a:xfrm>
              <a:off x="2126" y="3330"/>
              <a:ext cx="392"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2200" b="1">
                  <a:solidFill>
                    <a:srgbClr val="FFFFFF"/>
                  </a:solidFill>
                  <a:latin typeface="Arial" charset="0"/>
                </a:rPr>
                <a:t>1061</a:t>
              </a:r>
              <a:endParaRPr lang="en-US"/>
            </a:p>
          </p:txBody>
        </p:sp>
        <p:sp>
          <p:nvSpPr>
            <p:cNvPr id="29" name="Rectangle 120"/>
            <p:cNvSpPr>
              <a:spLocks noChangeArrowheads="1"/>
            </p:cNvSpPr>
            <p:nvPr/>
          </p:nvSpPr>
          <p:spPr bwMode="auto">
            <a:xfrm>
              <a:off x="810" y="3504"/>
              <a:ext cx="364"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2200">
                  <a:solidFill>
                    <a:srgbClr val="000000"/>
                  </a:solidFill>
                </a:rPr>
                <a:t>30%</a:t>
              </a:r>
              <a:endParaRPr lang="en-US"/>
            </a:p>
          </p:txBody>
        </p:sp>
        <p:sp>
          <p:nvSpPr>
            <p:cNvPr id="30" name="Rectangle 121"/>
            <p:cNvSpPr>
              <a:spLocks noChangeArrowheads="1"/>
            </p:cNvSpPr>
            <p:nvPr/>
          </p:nvSpPr>
          <p:spPr bwMode="auto">
            <a:xfrm>
              <a:off x="810" y="2328"/>
              <a:ext cx="364"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2200">
                  <a:solidFill>
                    <a:srgbClr val="000000"/>
                  </a:solidFill>
                </a:rPr>
                <a:t>35%</a:t>
              </a:r>
              <a:endParaRPr lang="en-US"/>
            </a:p>
          </p:txBody>
        </p:sp>
        <p:sp>
          <p:nvSpPr>
            <p:cNvPr id="31" name="Rectangle 122"/>
            <p:cNvSpPr>
              <a:spLocks noChangeArrowheads="1"/>
            </p:cNvSpPr>
            <p:nvPr/>
          </p:nvSpPr>
          <p:spPr bwMode="auto">
            <a:xfrm>
              <a:off x="810" y="1146"/>
              <a:ext cx="364"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2200" dirty="0">
                  <a:solidFill>
                    <a:srgbClr val="000000"/>
                  </a:solidFill>
                </a:rPr>
                <a:t>40%</a:t>
              </a:r>
              <a:endParaRPr lang="en-US" dirty="0"/>
            </a:p>
          </p:txBody>
        </p:sp>
        <p:sp>
          <p:nvSpPr>
            <p:cNvPr id="32" name="Rectangle 123"/>
            <p:cNvSpPr>
              <a:spLocks noChangeArrowheads="1"/>
            </p:cNvSpPr>
            <p:nvPr/>
          </p:nvSpPr>
          <p:spPr bwMode="auto">
            <a:xfrm>
              <a:off x="1931" y="3648"/>
              <a:ext cx="750"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3000" dirty="0">
                  <a:solidFill>
                    <a:srgbClr val="000000"/>
                  </a:solidFill>
                </a:rPr>
                <a:t>Steroid</a:t>
              </a:r>
              <a:endParaRPr lang="en-US" dirty="0"/>
            </a:p>
          </p:txBody>
        </p:sp>
        <p:sp>
          <p:nvSpPr>
            <p:cNvPr id="33" name="Rectangle 124"/>
            <p:cNvSpPr>
              <a:spLocks noChangeArrowheads="1"/>
            </p:cNvSpPr>
            <p:nvPr/>
          </p:nvSpPr>
          <p:spPr bwMode="auto">
            <a:xfrm>
              <a:off x="4006" y="3648"/>
              <a:ext cx="75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en-US" sz="3000">
                  <a:solidFill>
                    <a:srgbClr val="000000"/>
                  </a:solidFill>
                </a:rPr>
                <a:t>Control</a:t>
              </a:r>
              <a:endParaRPr lang="en-US"/>
            </a:p>
          </p:txBody>
        </p:sp>
        <p:sp>
          <p:nvSpPr>
            <p:cNvPr id="34" name="Line 125"/>
            <p:cNvSpPr>
              <a:spLocks noChangeShapeType="1"/>
            </p:cNvSpPr>
            <p:nvPr/>
          </p:nvSpPr>
          <p:spPr bwMode="auto">
            <a:xfrm>
              <a:off x="1296" y="1236"/>
              <a:ext cx="399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grpSp>
      <p:sp>
        <p:nvSpPr>
          <p:cNvPr id="35" name="Text Box 126"/>
          <p:cNvSpPr txBox="1">
            <a:spLocks noChangeArrowheads="1"/>
          </p:cNvSpPr>
          <p:nvPr/>
        </p:nvSpPr>
        <p:spPr bwMode="auto">
          <a:xfrm>
            <a:off x="107504" y="6537649"/>
            <a:ext cx="36845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defTabSz="762000">
              <a:defRPr sz="2400">
                <a:solidFill>
                  <a:schemeClr val="tx1"/>
                </a:solidFill>
                <a:latin typeface="Tahoma" pitchFamily="34" charset="0"/>
              </a:defRPr>
            </a:lvl1pPr>
            <a:lvl2pPr marL="571500" algn="l" defTabSz="762000">
              <a:defRPr sz="2400">
                <a:solidFill>
                  <a:schemeClr val="tx1"/>
                </a:solidFill>
                <a:latin typeface="Tahoma" pitchFamily="34" charset="0"/>
              </a:defRPr>
            </a:lvl2pPr>
            <a:lvl3pPr marL="1143000" algn="l" defTabSz="762000">
              <a:defRPr sz="2400">
                <a:solidFill>
                  <a:schemeClr val="tx1"/>
                </a:solidFill>
                <a:latin typeface="Tahoma" pitchFamily="34" charset="0"/>
              </a:defRPr>
            </a:lvl3pPr>
            <a:lvl4pPr marL="1714500" algn="l" defTabSz="762000">
              <a:defRPr sz="2400">
                <a:solidFill>
                  <a:schemeClr val="tx1"/>
                </a:solidFill>
                <a:latin typeface="Tahoma" pitchFamily="34" charset="0"/>
              </a:defRPr>
            </a:lvl4pPr>
            <a:lvl5pPr marL="2286000" algn="l" defTabSz="762000">
              <a:defRPr sz="2400">
                <a:solidFill>
                  <a:schemeClr val="tx1"/>
                </a:solidFill>
                <a:latin typeface="Tahoma" pitchFamily="34" charset="0"/>
              </a:defRPr>
            </a:lvl5pPr>
            <a:lvl6pPr marL="2743200" defTabSz="762000" eaLnBrk="0" fontAlgn="base" hangingPunct="0">
              <a:spcBef>
                <a:spcPct val="0"/>
              </a:spcBef>
              <a:spcAft>
                <a:spcPct val="0"/>
              </a:spcAft>
              <a:defRPr sz="2400">
                <a:solidFill>
                  <a:schemeClr val="tx1"/>
                </a:solidFill>
                <a:latin typeface="Tahoma" pitchFamily="34" charset="0"/>
              </a:defRPr>
            </a:lvl6pPr>
            <a:lvl7pPr marL="3200400" defTabSz="762000" eaLnBrk="0" fontAlgn="base" hangingPunct="0">
              <a:spcBef>
                <a:spcPct val="0"/>
              </a:spcBef>
              <a:spcAft>
                <a:spcPct val="0"/>
              </a:spcAft>
              <a:defRPr sz="2400">
                <a:solidFill>
                  <a:schemeClr val="tx1"/>
                </a:solidFill>
                <a:latin typeface="Tahoma" pitchFamily="34" charset="0"/>
              </a:defRPr>
            </a:lvl7pPr>
            <a:lvl8pPr marL="3657600" defTabSz="762000" eaLnBrk="0" fontAlgn="base" hangingPunct="0">
              <a:spcBef>
                <a:spcPct val="0"/>
              </a:spcBef>
              <a:spcAft>
                <a:spcPct val="0"/>
              </a:spcAft>
              <a:defRPr sz="2400">
                <a:solidFill>
                  <a:schemeClr val="tx1"/>
                </a:solidFill>
                <a:latin typeface="Tahoma" pitchFamily="34" charset="0"/>
              </a:defRPr>
            </a:lvl8pPr>
            <a:lvl9pPr marL="4114800" defTabSz="762000" eaLnBrk="0" fontAlgn="base" hangingPunct="0">
              <a:spcBef>
                <a:spcPct val="0"/>
              </a:spcBef>
              <a:spcAft>
                <a:spcPct val="0"/>
              </a:spcAft>
              <a:defRPr sz="2400">
                <a:solidFill>
                  <a:schemeClr val="tx1"/>
                </a:solidFill>
                <a:latin typeface="Tahoma" pitchFamily="34" charset="0"/>
              </a:defRPr>
            </a:lvl9pPr>
          </a:lstStyle>
          <a:p>
            <a:r>
              <a:rPr lang="en-US" sz="1400" dirty="0"/>
              <a:t>Alderson P, Roberts I. BMJ 1997;314:1855-9</a:t>
            </a:r>
            <a:endParaRPr lang="en-US" dirty="0"/>
          </a:p>
        </p:txBody>
      </p:sp>
    </p:spTree>
    <p:extLst>
      <p:ext uri="{BB962C8B-B14F-4D97-AF65-F5344CB8AC3E}">
        <p14:creationId xmlns:p14="http://schemas.microsoft.com/office/powerpoint/2010/main" val="1522601727"/>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Aim</a:t>
            </a:r>
            <a:r>
              <a:rPr lang="en-GB" sz="4800" dirty="0" smtClean="0">
                <a:latin typeface="Arial" charset="0"/>
              </a:rPr>
              <a:t/>
            </a:r>
            <a:br>
              <a:rPr lang="en-GB" sz="4800" dirty="0" smtClean="0">
                <a:latin typeface="Arial" charset="0"/>
              </a:rPr>
            </a:br>
            <a:endParaRPr lang="en-IN" dirty="0"/>
          </a:p>
        </p:txBody>
      </p:sp>
      <p:sp>
        <p:nvSpPr>
          <p:cNvPr id="3" name="Content Placeholder 2"/>
          <p:cNvSpPr>
            <a:spLocks noGrp="1"/>
          </p:cNvSpPr>
          <p:nvPr>
            <p:ph idx="1"/>
          </p:nvPr>
        </p:nvSpPr>
        <p:spPr/>
        <p:txBody>
          <a:bodyPr/>
          <a:lstStyle/>
          <a:p>
            <a:r>
              <a:rPr lang="en-IN" dirty="0" smtClean="0"/>
              <a:t>To determine reliably the effects of high dose corticosteroid infusion on: </a:t>
            </a:r>
          </a:p>
          <a:p>
            <a:pPr lvl="1"/>
            <a:r>
              <a:rPr lang="en-IN" dirty="0" smtClean="0"/>
              <a:t>death and disability after head injury</a:t>
            </a:r>
          </a:p>
          <a:p>
            <a:pPr lvl="1"/>
            <a:endParaRPr lang="en-IN" dirty="0" smtClean="0"/>
          </a:p>
          <a:p>
            <a:pPr lvl="1"/>
            <a:r>
              <a:rPr lang="en-IN" dirty="0" smtClean="0"/>
              <a:t>risk of infection and gastrointestinal bleeding</a:t>
            </a:r>
          </a:p>
          <a:p>
            <a:r>
              <a:rPr lang="en-US" dirty="0" smtClean="0"/>
              <a:t>Primary outcomes</a:t>
            </a:r>
          </a:p>
          <a:p>
            <a:pPr lvl="1"/>
            <a:r>
              <a:rPr lang="en-US" dirty="0" smtClean="0"/>
              <a:t>Death within 2 weeks</a:t>
            </a:r>
          </a:p>
          <a:p>
            <a:pPr lvl="1"/>
            <a:r>
              <a:rPr lang="en-US" dirty="0" smtClean="0"/>
              <a:t>Death or disability at 6 months</a:t>
            </a:r>
            <a:endParaRPr lang="en-IN" dirty="0" smtClean="0"/>
          </a:p>
          <a:p>
            <a:pPr lvl="1"/>
            <a:endParaRPr lang="en-IN" dirty="0"/>
          </a:p>
        </p:txBody>
      </p:sp>
    </p:spTree>
    <p:extLst>
      <p:ext uri="{BB962C8B-B14F-4D97-AF65-F5344CB8AC3E}">
        <p14:creationId xmlns:p14="http://schemas.microsoft.com/office/powerpoint/2010/main" val="1149516138"/>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395536" y="-20009"/>
            <a:ext cx="8229600" cy="1143000"/>
          </a:xfrm>
        </p:spPr>
        <p:txBody>
          <a:bodyPr/>
          <a:lstStyle/>
          <a:p>
            <a:r>
              <a:rPr lang="en-US" dirty="0" smtClean="0"/>
              <a:t>Results</a:t>
            </a:r>
            <a:endParaRPr lang="en-IN" dirty="0" smtClean="0"/>
          </a:p>
        </p:txBody>
      </p:sp>
      <p:sp>
        <p:nvSpPr>
          <p:cNvPr id="3" name="Content Placeholder 2"/>
          <p:cNvSpPr>
            <a:spLocks noGrp="1"/>
          </p:cNvSpPr>
          <p:nvPr>
            <p:ph idx="1"/>
          </p:nvPr>
        </p:nvSpPr>
        <p:spPr>
          <a:xfrm>
            <a:off x="457200" y="1052736"/>
            <a:ext cx="8229600" cy="5760640"/>
          </a:xfrm>
        </p:spPr>
        <p:txBody>
          <a:bodyPr rtlCol="0">
            <a:normAutofit/>
          </a:bodyPr>
          <a:lstStyle/>
          <a:p>
            <a:pPr fontAlgn="auto">
              <a:spcAft>
                <a:spcPts val="0"/>
              </a:spcAft>
              <a:buFont typeface="Arial" pitchFamily="34" charset="0"/>
              <a:buChar char="•"/>
              <a:defRPr/>
            </a:pPr>
            <a:r>
              <a:rPr lang="en-IN" dirty="0" smtClean="0"/>
              <a:t>10,008 adults with head injury and a Glasgow Coma Scale score of 14 or less, within 8 h of injury </a:t>
            </a:r>
          </a:p>
          <a:p>
            <a:pPr fontAlgn="auto">
              <a:spcAft>
                <a:spcPts val="0"/>
              </a:spcAft>
              <a:buFont typeface="Arial" pitchFamily="34" charset="0"/>
              <a:buChar char="•"/>
              <a:defRPr/>
            </a:pPr>
            <a:r>
              <a:rPr lang="en-IN" dirty="0" smtClean="0"/>
              <a:t>48-h infusion of corticosteroid (methylprednisolone) or placebo. </a:t>
            </a:r>
          </a:p>
          <a:p>
            <a:pPr fontAlgn="auto">
              <a:spcAft>
                <a:spcPts val="0"/>
              </a:spcAft>
              <a:buFont typeface="Arial" pitchFamily="34" charset="0"/>
              <a:buChar char="•"/>
              <a:defRPr/>
            </a:pPr>
            <a:r>
              <a:rPr lang="en-IN" dirty="0" smtClean="0"/>
              <a:t>Data at 6 months were obtained for 9673 (96.7%) patients. </a:t>
            </a:r>
          </a:p>
          <a:p>
            <a:pPr fontAlgn="auto">
              <a:spcAft>
                <a:spcPts val="0"/>
              </a:spcAft>
              <a:buFont typeface="Arial" pitchFamily="34" charset="0"/>
              <a:buChar char="•"/>
              <a:defRPr/>
            </a:pPr>
            <a:r>
              <a:rPr lang="en-IN" dirty="0" smtClean="0"/>
              <a:t>.</a:t>
            </a:r>
            <a:endParaRPr lang="en-IN" dirty="0"/>
          </a:p>
        </p:txBody>
      </p:sp>
    </p:spTree>
    <p:extLst>
      <p:ext uri="{BB962C8B-B14F-4D97-AF65-F5344CB8AC3E}">
        <p14:creationId xmlns:p14="http://schemas.microsoft.com/office/powerpoint/2010/main" val="3755278695"/>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a:t>
            </a:r>
            <a:endParaRPr lang="en-IN" dirty="0"/>
          </a:p>
        </p:txBody>
      </p:sp>
      <p:sp>
        <p:nvSpPr>
          <p:cNvPr id="3" name="Content Placeholder 2"/>
          <p:cNvSpPr>
            <a:spLocks noGrp="1"/>
          </p:cNvSpPr>
          <p:nvPr>
            <p:ph idx="1"/>
          </p:nvPr>
        </p:nvSpPr>
        <p:spPr/>
        <p:txBody>
          <a:bodyPr>
            <a:normAutofit fontScale="85000" lnSpcReduction="20000"/>
          </a:bodyPr>
          <a:lstStyle/>
          <a:p>
            <a:pPr>
              <a:defRPr/>
            </a:pPr>
            <a:r>
              <a:rPr lang="en-IN" dirty="0"/>
              <a:t>The risk of death was higher in the corticosteroid group than in the placebo group (1248 [25.7%] </a:t>
            </a:r>
            <a:r>
              <a:rPr lang="en-IN" dirty="0" err="1"/>
              <a:t>vs</a:t>
            </a:r>
            <a:r>
              <a:rPr lang="en-IN" dirty="0"/>
              <a:t> 1075 [22.3%] deaths; relative risk 1.15, 95% CI 1.07-1.24; p=0.0001</a:t>
            </a:r>
            <a:r>
              <a:rPr lang="en-IN" dirty="0" smtClean="0"/>
              <a:t>)</a:t>
            </a:r>
          </a:p>
          <a:p>
            <a:pPr marL="0" indent="0">
              <a:buNone/>
              <a:defRPr/>
            </a:pPr>
            <a:endParaRPr lang="en-IN" dirty="0"/>
          </a:p>
          <a:p>
            <a:pPr>
              <a:defRPr/>
            </a:pPr>
            <a:r>
              <a:rPr lang="en-IN" dirty="0" smtClean="0"/>
              <a:t>There </a:t>
            </a:r>
            <a:r>
              <a:rPr lang="en-IN" dirty="0"/>
              <a:t>was no evidence that the effect of corticosteroids differed by injury severity or time since injury. </a:t>
            </a:r>
            <a:endParaRPr lang="en-IN" dirty="0" smtClean="0"/>
          </a:p>
          <a:p>
            <a:pPr marL="0" indent="0">
              <a:buNone/>
              <a:defRPr/>
            </a:pPr>
            <a:endParaRPr lang="en-IN" dirty="0"/>
          </a:p>
          <a:p>
            <a:pPr>
              <a:defRPr/>
            </a:pPr>
            <a:r>
              <a:rPr lang="en-IN" dirty="0">
                <a:solidFill>
                  <a:srgbClr val="FF0000"/>
                </a:solidFill>
              </a:rPr>
              <a:t>These results lend support to </a:t>
            </a:r>
            <a:r>
              <a:rPr lang="en-IN" dirty="0" smtClean="0">
                <a:solidFill>
                  <a:srgbClr val="FF0000"/>
                </a:solidFill>
              </a:rPr>
              <a:t>earlier </a:t>
            </a:r>
            <a:r>
              <a:rPr lang="en-IN" dirty="0">
                <a:solidFill>
                  <a:srgbClr val="FF0000"/>
                </a:solidFill>
              </a:rPr>
              <a:t>conclusion that corticosteroids should not be used routinely in the treatment of head injury</a:t>
            </a:r>
          </a:p>
        </p:txBody>
      </p:sp>
    </p:spTree>
    <p:extLst>
      <p:ext uri="{BB962C8B-B14F-4D97-AF65-F5344CB8AC3E}">
        <p14:creationId xmlns:p14="http://schemas.microsoft.com/office/powerpoint/2010/main" val="37639697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a:t>
            </a:r>
            <a:endParaRPr lang="en-IN" dirty="0"/>
          </a:p>
        </p:txBody>
      </p:sp>
      <p:sp>
        <p:nvSpPr>
          <p:cNvPr id="3" name="Content Placeholder 2"/>
          <p:cNvSpPr>
            <a:spLocks noGrp="1"/>
          </p:cNvSpPr>
          <p:nvPr>
            <p:ph idx="1"/>
          </p:nvPr>
        </p:nvSpPr>
        <p:spPr/>
        <p:txBody>
          <a:bodyPr/>
          <a:lstStyle/>
          <a:p>
            <a:r>
              <a:rPr lang="en-IN" dirty="0" smtClean="0"/>
              <a:t>Landmark </a:t>
            </a:r>
            <a:r>
              <a:rPr lang="en-IN" dirty="0"/>
              <a:t>for head injury </a:t>
            </a:r>
            <a:r>
              <a:rPr lang="en-IN" dirty="0" smtClean="0"/>
              <a:t>research</a:t>
            </a:r>
          </a:p>
          <a:p>
            <a:r>
              <a:rPr lang="en-IN" dirty="0" smtClean="0"/>
              <a:t>Also </a:t>
            </a:r>
            <a:r>
              <a:rPr lang="en-IN" dirty="0"/>
              <a:t>a </a:t>
            </a:r>
            <a:r>
              <a:rPr lang="en-IN" dirty="0" smtClean="0"/>
              <a:t>red flag </a:t>
            </a:r>
            <a:r>
              <a:rPr lang="en-IN" dirty="0"/>
              <a:t>warning </a:t>
            </a:r>
            <a:r>
              <a:rPr lang="en-IN" dirty="0" smtClean="0"/>
              <a:t>clinical trials</a:t>
            </a:r>
          </a:p>
          <a:p>
            <a:r>
              <a:rPr lang="en-IN" dirty="0" smtClean="0"/>
              <a:t>Planned </a:t>
            </a:r>
            <a:r>
              <a:rPr lang="en-IN" dirty="0"/>
              <a:t>to randomize 20,000 </a:t>
            </a:r>
            <a:r>
              <a:rPr lang="en-IN" dirty="0" smtClean="0"/>
              <a:t>patients</a:t>
            </a:r>
          </a:p>
          <a:p>
            <a:r>
              <a:rPr lang="en-IN" dirty="0" smtClean="0"/>
              <a:t>Powered </a:t>
            </a:r>
            <a:r>
              <a:rPr lang="en-IN" dirty="0"/>
              <a:t>to detect a drop in </a:t>
            </a:r>
            <a:r>
              <a:rPr lang="en-IN" dirty="0" smtClean="0"/>
              <a:t>mortality from </a:t>
            </a:r>
            <a:r>
              <a:rPr lang="en-IN" dirty="0"/>
              <a:t>15% to 13</a:t>
            </a:r>
            <a:r>
              <a:rPr lang="en-IN" dirty="0" smtClean="0"/>
              <a:t>% (?? Only 2%)</a:t>
            </a:r>
          </a:p>
          <a:p>
            <a:r>
              <a:rPr lang="en-IN" dirty="0" smtClean="0"/>
              <a:t>Document </a:t>
            </a:r>
            <a:r>
              <a:rPr lang="en-IN" dirty="0"/>
              <a:t>relatively small but important </a:t>
            </a:r>
            <a:r>
              <a:rPr lang="en-IN" dirty="0" smtClean="0"/>
              <a:t>improvements in </a:t>
            </a:r>
            <a:r>
              <a:rPr lang="en-IN" dirty="0"/>
              <a:t>outcome</a:t>
            </a:r>
          </a:p>
        </p:txBody>
      </p:sp>
    </p:spTree>
    <p:extLst>
      <p:ext uri="{BB962C8B-B14F-4D97-AF65-F5344CB8AC3E}">
        <p14:creationId xmlns:p14="http://schemas.microsoft.com/office/powerpoint/2010/main" val="146456681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93" name="Group 93"/>
          <p:cNvGraphicFramePr>
            <a:graphicFrameLocks noGrp="1"/>
          </p:cNvGraphicFramePr>
          <p:nvPr>
            <p:ph/>
          </p:nvPr>
        </p:nvGraphicFramePr>
        <p:xfrm>
          <a:off x="228600" y="609600"/>
          <a:ext cx="8378825" cy="5039995"/>
        </p:xfrm>
        <a:graphic>
          <a:graphicData uri="http://schemas.openxmlformats.org/drawingml/2006/table">
            <a:tbl>
              <a:tblPr/>
              <a:tblGrid>
                <a:gridCol w="2892425"/>
                <a:gridCol w="3355975"/>
                <a:gridCol w="2130425"/>
              </a:tblGrid>
              <a:tr h="650875">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Arial" charset="0"/>
                          <a:ea typeface="ＭＳ Ｐゴシック" pitchFamily="-105" charset="-128"/>
                        </a:rPr>
                        <a:t>Basal secretions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r>
              <a:tr h="6492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Arial" charset="0"/>
                          <a:ea typeface="ＭＳ Ｐゴシック" pitchFamily="-105" charset="-128"/>
                        </a:rPr>
                        <a:t>Group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Arial" charset="0"/>
                          <a:ea typeface="ＭＳ Ｐゴシック" pitchFamily="-105" charset="-128"/>
                        </a:rPr>
                        <a:t>Hormone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Arial" charset="0"/>
                          <a:ea typeface="ＭＳ Ｐゴシック" pitchFamily="-105" charset="-128"/>
                        </a:rPr>
                        <a:t>Daily secretions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Arial" charset="0"/>
                          <a:ea typeface="ＭＳ Ｐゴシック" pitchFamily="-105" charset="-128"/>
                        </a:rPr>
                        <a:t>Glucocorticoids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400" b="1" i="0" u="none" strike="noStrike" cap="none" normalizeH="0" baseline="0" smtClean="0">
                          <a:ln>
                            <a:noFill/>
                          </a:ln>
                          <a:solidFill>
                            <a:schemeClr val="tx1"/>
                          </a:solidFill>
                          <a:effectLst/>
                          <a:latin typeface="Arial" charset="0"/>
                          <a:ea typeface="ＭＳ Ｐゴシック" pitchFamily="-105" charset="-128"/>
                        </a:rPr>
                        <a:t> Cortisol</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400" b="1" i="0" u="none" strike="noStrike" cap="none" normalizeH="0" baseline="0" smtClean="0">
                          <a:ln>
                            <a:noFill/>
                          </a:ln>
                          <a:solidFill>
                            <a:schemeClr val="tx1"/>
                          </a:solidFill>
                          <a:effectLst/>
                          <a:latin typeface="Arial" charset="0"/>
                          <a:ea typeface="ＭＳ Ｐゴシック" pitchFamily="-105" charset="-128"/>
                        </a:rPr>
                        <a:t> Corticosterone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charset="0"/>
                          <a:ea typeface="ＭＳ Ｐゴシック" pitchFamily="-105" charset="-128"/>
                        </a:rPr>
                        <a:t>5 – 30 mg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charset="0"/>
                          <a:ea typeface="ＭＳ Ｐゴシック" pitchFamily="-105" charset="-128"/>
                        </a:rPr>
                        <a:t>2 – 5 mg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2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Arial" charset="0"/>
                          <a:ea typeface="ＭＳ Ｐゴシック" pitchFamily="-105" charset="-128"/>
                        </a:rPr>
                        <a:t>Mineralocorticoids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400" b="1" i="0" u="none" strike="noStrike" cap="none" normalizeH="0" baseline="0" dirty="0" smtClean="0">
                          <a:ln>
                            <a:noFill/>
                          </a:ln>
                          <a:solidFill>
                            <a:schemeClr val="tx1"/>
                          </a:solidFill>
                          <a:effectLst/>
                          <a:latin typeface="Arial" charset="0"/>
                          <a:ea typeface="ＭＳ Ｐゴシック" pitchFamily="-105" charset="-128"/>
                        </a:rPr>
                        <a:t> Aldosterone</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400" b="1" i="0" u="none" strike="noStrike" cap="none" normalizeH="0" baseline="0" dirty="0" smtClean="0">
                          <a:ln>
                            <a:noFill/>
                          </a:ln>
                          <a:solidFill>
                            <a:schemeClr val="tx1"/>
                          </a:solidFill>
                          <a:effectLst/>
                          <a:latin typeface="Arial" charset="0"/>
                          <a:ea typeface="ＭＳ Ｐゴシック" pitchFamily="-105" charset="-128"/>
                        </a:rPr>
                        <a:t> </a:t>
                      </a:r>
                      <a:r>
                        <a:rPr kumimoji="0" lang="en-US" sz="1600" b="1" i="0" u="none" strike="noStrike" cap="none" normalizeH="0" baseline="0" dirty="0" smtClean="0">
                          <a:ln>
                            <a:noFill/>
                          </a:ln>
                          <a:solidFill>
                            <a:schemeClr val="tx1"/>
                          </a:solidFill>
                          <a:effectLst/>
                          <a:latin typeface="Arial" charset="0"/>
                          <a:ea typeface="ＭＳ Ｐゴシック" pitchFamily="-105" charset="-128"/>
                        </a:rPr>
                        <a:t>11</a:t>
                      </a:r>
                      <a:r>
                        <a:rPr kumimoji="0" lang="en-US" sz="2000" b="1" i="0" u="none" strike="noStrike" cap="none" normalizeH="0" baseline="0" dirty="0" smtClean="0">
                          <a:ln>
                            <a:noFill/>
                          </a:ln>
                          <a:solidFill>
                            <a:schemeClr val="tx1"/>
                          </a:solidFill>
                          <a:effectLst/>
                          <a:latin typeface="Arial" charset="0"/>
                          <a:ea typeface="ＭＳ Ｐゴシック" pitchFamily="-105" charset="-128"/>
                        </a:rPr>
                        <a:t>- </a:t>
                      </a:r>
                      <a:r>
                        <a:rPr kumimoji="0" lang="en-US" sz="2000" b="1" i="0" u="none" strike="noStrike" cap="none" normalizeH="0" baseline="0" dirty="0" err="1" smtClean="0">
                          <a:ln>
                            <a:noFill/>
                          </a:ln>
                          <a:solidFill>
                            <a:schemeClr val="tx1"/>
                          </a:solidFill>
                          <a:effectLst/>
                          <a:latin typeface="Arial" charset="0"/>
                          <a:ea typeface="ＭＳ Ｐゴシック" pitchFamily="-105" charset="-128"/>
                        </a:rPr>
                        <a:t>deoxycorticosterone</a:t>
                      </a:r>
                      <a:endParaRPr kumimoji="0" lang="en-US" sz="2000" b="1" i="0" u="none" strike="noStrike" cap="none" normalizeH="0" baseline="0" dirty="0" smtClean="0">
                        <a:ln>
                          <a:noFill/>
                        </a:ln>
                        <a:solidFill>
                          <a:schemeClr val="tx1"/>
                        </a:solidFill>
                        <a:effectLst/>
                        <a:latin typeface="Arial" charset="0"/>
                        <a:ea typeface="ＭＳ Ｐゴシック" pitchFamily="-105"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charset="0"/>
                          <a:ea typeface="ＭＳ Ｐゴシック" pitchFamily="-105" charset="-128"/>
                        </a:rPr>
                        <a:t>5 – 150 μg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ea typeface="ＭＳ Ｐゴシック" pitchFamily="-105" charset="-128"/>
                        </a:rPr>
                        <a:t>Trace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Arial" charset="0"/>
                          <a:ea typeface="ＭＳ Ｐゴシック" pitchFamily="-105" charset="-128"/>
                        </a:rPr>
                        <a:t>Sex Hormones</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400" b="1" i="0" u="none" strike="noStrike" cap="none" normalizeH="0" baseline="0" smtClean="0">
                          <a:ln>
                            <a:noFill/>
                          </a:ln>
                          <a:solidFill>
                            <a:schemeClr val="tx1"/>
                          </a:solidFill>
                          <a:effectLst/>
                          <a:latin typeface="Arial" charset="0"/>
                          <a:ea typeface="ＭＳ Ｐゴシック" pitchFamily="-105" charset="-128"/>
                        </a:rPr>
                        <a:t>Androgen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400" b="1" i="0" u="none" strike="noStrike" cap="none" normalizeH="0" baseline="0" smtClean="0">
                          <a:ln>
                            <a:noFill/>
                          </a:ln>
                          <a:solidFill>
                            <a:schemeClr val="tx1"/>
                          </a:solidFill>
                          <a:effectLst/>
                          <a:latin typeface="Arial" charset="0"/>
                          <a:ea typeface="ＭＳ Ｐゴシック" pitchFamily="-105" charset="-128"/>
                        </a:rPr>
                        <a:t>Progestogen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400" b="1" i="0" u="none" strike="noStrike" cap="none" normalizeH="0" baseline="0" smtClean="0">
                          <a:ln>
                            <a:noFill/>
                          </a:ln>
                          <a:solidFill>
                            <a:schemeClr val="tx1"/>
                          </a:solidFill>
                          <a:effectLst/>
                          <a:latin typeface="Arial" charset="0"/>
                          <a:ea typeface="ＭＳ Ｐゴシック" pitchFamily="-105" charset="-128"/>
                        </a:rPr>
                        <a:t>Oestrogen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a typeface="ＭＳ Ｐゴシック" pitchFamily="-105" charset="-128"/>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400" b="1" i="0" u="none" strike="noStrike" cap="none" normalizeH="0" baseline="0" smtClean="0">
                          <a:ln>
                            <a:noFill/>
                          </a:ln>
                          <a:solidFill>
                            <a:schemeClr val="tx1"/>
                          </a:solidFill>
                          <a:effectLst/>
                          <a:latin typeface="Arial" charset="0"/>
                          <a:ea typeface="ＭＳ Ｐゴシック" pitchFamily="-105" charset="-128"/>
                        </a:rPr>
                        <a:t> DHEA </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400" b="1" i="0" u="none" strike="noStrike" cap="none" normalizeH="0" baseline="0" smtClean="0">
                          <a:ln>
                            <a:noFill/>
                          </a:ln>
                          <a:solidFill>
                            <a:schemeClr val="tx1"/>
                          </a:solidFill>
                          <a:effectLst/>
                          <a:latin typeface="Arial" charset="0"/>
                          <a:ea typeface="ＭＳ Ｐゴシック" pitchFamily="-105" charset="-128"/>
                        </a:rPr>
                        <a:t> Progesterone</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400" b="1" i="0" u="none" strike="noStrike" cap="none" normalizeH="0" baseline="0" smtClean="0">
                          <a:ln>
                            <a:noFill/>
                          </a:ln>
                          <a:solidFill>
                            <a:schemeClr val="tx1"/>
                          </a:solidFill>
                          <a:effectLst/>
                          <a:latin typeface="Arial" charset="0"/>
                          <a:ea typeface="ＭＳ Ｐゴシック" pitchFamily="-105" charset="-128"/>
                        </a:rPr>
                        <a:t> Oestradiol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ＭＳ Ｐゴシック" pitchFamily="-105"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charset="0"/>
                          <a:ea typeface="ＭＳ Ｐゴシック" pitchFamily="-105" charset="-128"/>
                        </a:rPr>
                        <a:t>15 – 30 mg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charset="0"/>
                          <a:ea typeface="ＭＳ Ｐゴシック" pitchFamily="-105" charset="-128"/>
                        </a:rPr>
                        <a:t>0.4 – 0.8 mg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ea typeface="ＭＳ Ｐゴシック" pitchFamily="-105" charset="-128"/>
                        </a:rPr>
                        <a:t>Trace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554" name="Text Box 90"/>
          <p:cNvSpPr txBox="1">
            <a:spLocks noChangeArrowheads="1"/>
          </p:cNvSpPr>
          <p:nvPr/>
        </p:nvSpPr>
        <p:spPr bwMode="auto">
          <a:xfrm>
            <a:off x="838200" y="6248400"/>
            <a:ext cx="6991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pitchFamily="-105" charset="-128"/>
              </a:defRPr>
            </a:lvl1pPr>
            <a:lvl2pPr marL="37931725" indent="-37474525" eaLnBrk="0" hangingPunct="0">
              <a:defRPr sz="2400">
                <a:solidFill>
                  <a:schemeClr val="tx1"/>
                </a:solidFill>
                <a:latin typeface="Arial" charset="0"/>
                <a:ea typeface="ＭＳ Ｐゴシック" pitchFamily="-105" charset="-128"/>
              </a:defRPr>
            </a:lvl2pPr>
            <a:lvl3pPr eaLnBrk="0" hangingPunct="0">
              <a:defRPr sz="2400">
                <a:solidFill>
                  <a:schemeClr val="tx1"/>
                </a:solidFill>
                <a:latin typeface="Arial" charset="0"/>
                <a:ea typeface="ＭＳ Ｐゴシック" pitchFamily="-105" charset="-128"/>
              </a:defRPr>
            </a:lvl3pPr>
            <a:lvl4pPr eaLnBrk="0" hangingPunct="0">
              <a:defRPr sz="2400">
                <a:solidFill>
                  <a:schemeClr val="tx1"/>
                </a:solidFill>
                <a:latin typeface="Arial" charset="0"/>
                <a:ea typeface="ＭＳ Ｐゴシック" pitchFamily="-105" charset="-128"/>
              </a:defRPr>
            </a:lvl4pPr>
            <a:lvl5pPr eaLnBrk="0" hangingPunct="0">
              <a:defRPr sz="2400">
                <a:solidFill>
                  <a:schemeClr val="tx1"/>
                </a:solidFill>
                <a:latin typeface="Arial" charset="0"/>
                <a:ea typeface="ＭＳ Ｐゴシック" pitchFamily="-105" charset="-128"/>
              </a:defRPr>
            </a:lvl5pPr>
            <a:lvl6pPr marL="457200" eaLnBrk="0" fontAlgn="base" hangingPunct="0">
              <a:spcBef>
                <a:spcPct val="0"/>
              </a:spcBef>
              <a:spcAft>
                <a:spcPct val="0"/>
              </a:spcAft>
              <a:defRPr sz="2400">
                <a:solidFill>
                  <a:schemeClr val="tx1"/>
                </a:solidFill>
                <a:latin typeface="Arial" charset="0"/>
                <a:ea typeface="ＭＳ Ｐゴシック" pitchFamily="-105" charset="-128"/>
              </a:defRPr>
            </a:lvl6pPr>
            <a:lvl7pPr marL="914400" eaLnBrk="0" fontAlgn="base" hangingPunct="0">
              <a:spcBef>
                <a:spcPct val="0"/>
              </a:spcBef>
              <a:spcAft>
                <a:spcPct val="0"/>
              </a:spcAft>
              <a:defRPr sz="2400">
                <a:solidFill>
                  <a:schemeClr val="tx1"/>
                </a:solidFill>
                <a:latin typeface="Arial" charset="0"/>
                <a:ea typeface="ＭＳ Ｐゴシック" pitchFamily="-105" charset="-128"/>
              </a:defRPr>
            </a:lvl7pPr>
            <a:lvl8pPr marL="1371600" eaLnBrk="0" fontAlgn="base" hangingPunct="0">
              <a:spcBef>
                <a:spcPct val="0"/>
              </a:spcBef>
              <a:spcAft>
                <a:spcPct val="0"/>
              </a:spcAft>
              <a:defRPr sz="2400">
                <a:solidFill>
                  <a:schemeClr val="tx1"/>
                </a:solidFill>
                <a:latin typeface="Arial" charset="0"/>
                <a:ea typeface="ＭＳ Ｐゴシック" pitchFamily="-105" charset="-128"/>
              </a:defRPr>
            </a:lvl8pPr>
            <a:lvl9pPr marL="1828800" eaLnBrk="0" fontAlgn="base" hangingPunct="0">
              <a:spcBef>
                <a:spcPct val="0"/>
              </a:spcBef>
              <a:spcAft>
                <a:spcPct val="0"/>
              </a:spcAft>
              <a:defRPr sz="2400">
                <a:solidFill>
                  <a:schemeClr val="tx1"/>
                </a:solidFill>
                <a:latin typeface="Arial" charset="0"/>
                <a:ea typeface="ＭＳ Ｐゴシック" pitchFamily="-105" charset="-128"/>
              </a:defRPr>
            </a:lvl9pPr>
          </a:lstStyle>
          <a:p>
            <a:pPr eaLnBrk="1" hangingPunct="1"/>
            <a:r>
              <a:rPr lang="en-US" sz="1800" b="1" i="1">
                <a:solidFill>
                  <a:schemeClr val="hlink"/>
                </a:solidFill>
              </a:rPr>
              <a:t>From Essential of Pharmacotherapeutics, ed. FSK Barar. P.351</a:t>
            </a:r>
          </a:p>
        </p:txBody>
      </p:sp>
    </p:spTree>
    <p:extLst>
      <p:ext uri="{BB962C8B-B14F-4D97-AF65-F5344CB8AC3E}">
        <p14:creationId xmlns:p14="http://schemas.microsoft.com/office/powerpoint/2010/main" val="1798531135"/>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smtClean="0"/>
          </a:p>
          <a:p>
            <a:endParaRPr lang="en-IN" dirty="0"/>
          </a:p>
          <a:p>
            <a:r>
              <a:rPr lang="en-IN" dirty="0" smtClean="0"/>
              <a:t>CRASH </a:t>
            </a:r>
            <a:r>
              <a:rPr lang="en-IN" dirty="0"/>
              <a:t>data safety monitoring </a:t>
            </a:r>
            <a:r>
              <a:rPr lang="en-IN" dirty="0" smtClean="0"/>
              <a:t>board asked </a:t>
            </a:r>
            <a:r>
              <a:rPr lang="en-IN" dirty="0"/>
              <a:t>that the trial be stopped after 10,008 </a:t>
            </a:r>
            <a:r>
              <a:rPr lang="en-IN" dirty="0" smtClean="0"/>
              <a:t>patients from </a:t>
            </a:r>
            <a:r>
              <a:rPr lang="en-IN" dirty="0"/>
              <a:t>239 hospitals in 49 countries had been randomized</a:t>
            </a:r>
          </a:p>
        </p:txBody>
      </p:sp>
    </p:spTree>
    <p:extLst>
      <p:ext uri="{BB962C8B-B14F-4D97-AF65-F5344CB8AC3E}">
        <p14:creationId xmlns:p14="http://schemas.microsoft.com/office/powerpoint/2010/main" val="301125828"/>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endParaRPr lang="en-IN" dirty="0"/>
          </a:p>
        </p:txBody>
      </p:sp>
      <p:sp>
        <p:nvSpPr>
          <p:cNvPr id="3" name="Content Placeholder 2"/>
          <p:cNvSpPr>
            <a:spLocks noGrp="1"/>
          </p:cNvSpPr>
          <p:nvPr>
            <p:ph idx="1"/>
          </p:nvPr>
        </p:nvSpPr>
        <p:spPr/>
        <p:txBody>
          <a:bodyPr/>
          <a:lstStyle/>
          <a:p>
            <a:r>
              <a:rPr lang="en-IN" dirty="0" smtClean="0"/>
              <a:t>No </a:t>
            </a:r>
            <a:r>
              <a:rPr lang="en-IN" dirty="0"/>
              <a:t>evidence that </a:t>
            </a:r>
            <a:r>
              <a:rPr lang="en-IN" dirty="0" smtClean="0"/>
              <a:t>MPSS improved survival</a:t>
            </a:r>
          </a:p>
          <a:p>
            <a:r>
              <a:rPr lang="en-IN" dirty="0" smtClean="0"/>
              <a:t>Mortality </a:t>
            </a:r>
            <a:r>
              <a:rPr lang="en-IN" dirty="0"/>
              <a:t>was </a:t>
            </a:r>
            <a:r>
              <a:rPr lang="en-IN" dirty="0" smtClean="0"/>
              <a:t>greater in </a:t>
            </a:r>
            <a:r>
              <a:rPr lang="en-IN" dirty="0"/>
              <a:t>the MPSS treated </a:t>
            </a:r>
            <a:r>
              <a:rPr lang="en-IN" dirty="0" smtClean="0"/>
              <a:t>patients</a:t>
            </a:r>
          </a:p>
          <a:p>
            <a:r>
              <a:rPr lang="en-IN" dirty="0"/>
              <a:t>1248 [25.7%] </a:t>
            </a:r>
            <a:r>
              <a:rPr lang="en-IN" dirty="0" err="1"/>
              <a:t>vs</a:t>
            </a:r>
            <a:r>
              <a:rPr lang="en-IN" dirty="0"/>
              <a:t> 1075 [22.3%] </a:t>
            </a:r>
            <a:endParaRPr lang="en-IN" dirty="0" smtClean="0"/>
          </a:p>
          <a:p>
            <a:r>
              <a:rPr lang="en-US" dirty="0" smtClean="0"/>
              <a:t>Relative risk 1.15, p=0.0001</a:t>
            </a:r>
          </a:p>
          <a:p>
            <a:r>
              <a:rPr lang="en-US" dirty="0" smtClean="0"/>
              <a:t>Risk could not be attributed to injury</a:t>
            </a:r>
          </a:p>
          <a:p>
            <a:endParaRPr lang="en-IN" dirty="0" smtClean="0"/>
          </a:p>
          <a:p>
            <a:endParaRPr lang="en-IN" dirty="0"/>
          </a:p>
        </p:txBody>
      </p:sp>
    </p:spTree>
    <p:extLst>
      <p:ext uri="{BB962C8B-B14F-4D97-AF65-F5344CB8AC3E}">
        <p14:creationId xmlns:p14="http://schemas.microsoft.com/office/powerpoint/2010/main" val="28767379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IN" dirty="0"/>
          </a:p>
        </p:txBody>
      </p:sp>
      <p:sp>
        <p:nvSpPr>
          <p:cNvPr id="3" name="Content Placeholder 2"/>
          <p:cNvSpPr>
            <a:spLocks noGrp="1"/>
          </p:cNvSpPr>
          <p:nvPr>
            <p:ph idx="1"/>
          </p:nvPr>
        </p:nvSpPr>
        <p:spPr/>
        <p:txBody>
          <a:bodyPr>
            <a:normAutofit/>
          </a:bodyPr>
          <a:lstStyle/>
          <a:p>
            <a:r>
              <a:rPr lang="en-IN" sz="2100" dirty="0" smtClean="0"/>
              <a:t>Final results </a:t>
            </a:r>
            <a:r>
              <a:rPr lang="en-IN" sz="2100" dirty="0"/>
              <a:t>of MRC CRASH, a randomized placebo-controlled trial of </a:t>
            </a:r>
            <a:r>
              <a:rPr lang="en-IN" sz="2100" dirty="0" smtClean="0"/>
              <a:t>intravenous corticosteroid </a:t>
            </a:r>
            <a:r>
              <a:rPr lang="en-IN" sz="2100" dirty="0"/>
              <a:t>in adults with head injury—outcomes at 6 months. </a:t>
            </a:r>
            <a:r>
              <a:rPr lang="en-IN" sz="2100" b="1" dirty="0">
                <a:solidFill>
                  <a:srgbClr val="FF0000"/>
                </a:solidFill>
              </a:rPr>
              <a:t>Lancet</a:t>
            </a:r>
            <a:r>
              <a:rPr lang="en-IN" sz="2100" b="1" dirty="0"/>
              <a:t> </a:t>
            </a:r>
            <a:r>
              <a:rPr lang="en-IN" sz="2100" dirty="0"/>
              <a:t>365</a:t>
            </a:r>
            <a:r>
              <a:rPr lang="en-IN" sz="2100" dirty="0" smtClean="0"/>
              <a:t>: 1957–1959</a:t>
            </a:r>
            <a:r>
              <a:rPr lang="en-IN" sz="2100" dirty="0"/>
              <a:t>, </a:t>
            </a:r>
            <a:r>
              <a:rPr lang="en-IN" sz="2100" dirty="0" smtClean="0"/>
              <a:t>2005</a:t>
            </a:r>
          </a:p>
          <a:p>
            <a:endParaRPr lang="en-IN" sz="2100" dirty="0" smtClean="0"/>
          </a:p>
          <a:p>
            <a:r>
              <a:rPr lang="en-IN" sz="2100" dirty="0"/>
              <a:t>Alderson P, Roberts I: Corticosteroids for acute traumatic brain injury</a:t>
            </a:r>
            <a:r>
              <a:rPr lang="en-IN" sz="2100" dirty="0" smtClean="0"/>
              <a:t>. </a:t>
            </a:r>
            <a:r>
              <a:rPr lang="en-IN" sz="2100" dirty="0" smtClean="0">
                <a:solidFill>
                  <a:srgbClr val="FF0000"/>
                </a:solidFill>
              </a:rPr>
              <a:t>Cochrane </a:t>
            </a:r>
            <a:r>
              <a:rPr lang="en-IN" sz="2100" dirty="0">
                <a:solidFill>
                  <a:srgbClr val="FF0000"/>
                </a:solidFill>
              </a:rPr>
              <a:t>Database </a:t>
            </a:r>
            <a:r>
              <a:rPr lang="en-IN" sz="2100" dirty="0" smtClean="0">
                <a:solidFill>
                  <a:srgbClr val="FF0000"/>
                </a:solidFill>
              </a:rPr>
              <a:t>Syst. </a:t>
            </a:r>
            <a:r>
              <a:rPr lang="en-IN" sz="2100" dirty="0">
                <a:solidFill>
                  <a:srgbClr val="FF0000"/>
                </a:solidFill>
              </a:rPr>
              <a:t>Rev </a:t>
            </a:r>
            <a:r>
              <a:rPr lang="en-IN" sz="2100" dirty="0"/>
              <a:t>2:CD000196, 2000</a:t>
            </a:r>
            <a:r>
              <a:rPr lang="en-IN" sz="2100" dirty="0" smtClean="0"/>
              <a:t>.</a:t>
            </a:r>
          </a:p>
          <a:p>
            <a:endParaRPr lang="en-IN" sz="2100" dirty="0" smtClean="0"/>
          </a:p>
          <a:p>
            <a:r>
              <a:rPr lang="en-IN" sz="2100" dirty="0"/>
              <a:t>CRASH (CORTICOSTEROID RANDOMIZATION </a:t>
            </a:r>
            <a:r>
              <a:rPr lang="en-IN" sz="2100" dirty="0" smtClean="0"/>
              <a:t>AFTER SIGNIFICANT </a:t>
            </a:r>
            <a:r>
              <a:rPr lang="en-IN" sz="2100" dirty="0"/>
              <a:t>HEAD INJURY TRIAL): LANDMARK </a:t>
            </a:r>
            <a:r>
              <a:rPr lang="en-IN" sz="2100" dirty="0" smtClean="0"/>
              <a:t>AND STORM </a:t>
            </a:r>
            <a:r>
              <a:rPr lang="en-IN" sz="2100" dirty="0" err="1" smtClean="0"/>
              <a:t>WARNING.</a:t>
            </a:r>
            <a:r>
              <a:rPr lang="en-IN" sz="2100" i="1" dirty="0" err="1" smtClean="0">
                <a:solidFill>
                  <a:srgbClr val="FF0000"/>
                </a:solidFill>
              </a:rPr>
              <a:t>Neurosurgery</a:t>
            </a:r>
            <a:r>
              <a:rPr lang="en-IN" sz="2100" i="1" dirty="0" smtClean="0"/>
              <a:t> </a:t>
            </a:r>
            <a:r>
              <a:rPr lang="en-IN" sz="2100" i="1" dirty="0"/>
              <a:t>57:1300-1302</a:t>
            </a:r>
            <a:r>
              <a:rPr lang="en-IN" i="1" dirty="0"/>
              <a:t>, </a:t>
            </a:r>
            <a:r>
              <a:rPr lang="en-IN" sz="2000" i="1" dirty="0"/>
              <a:t>2005</a:t>
            </a:r>
            <a:endParaRPr lang="en-IN" sz="2000" dirty="0"/>
          </a:p>
        </p:txBody>
      </p:sp>
    </p:spTree>
    <p:extLst>
      <p:ext uri="{BB962C8B-B14F-4D97-AF65-F5344CB8AC3E}">
        <p14:creationId xmlns:p14="http://schemas.microsoft.com/office/powerpoint/2010/main" val="1286321973"/>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smtClean="0"/>
              <a:t>Brain tumors</a:t>
            </a:r>
          </a:p>
          <a:p>
            <a:pPr lvl="1"/>
            <a:r>
              <a:rPr lang="en-US" dirty="0" smtClean="0"/>
              <a:t>Pituitary adenoma</a:t>
            </a:r>
          </a:p>
          <a:p>
            <a:pPr lvl="1"/>
            <a:r>
              <a:rPr lang="en-US" dirty="0" smtClean="0"/>
              <a:t>Gliomas </a:t>
            </a:r>
          </a:p>
          <a:p>
            <a:pPr lvl="1"/>
            <a:r>
              <a:rPr lang="en-US" dirty="0" err="1" smtClean="0"/>
              <a:t>Meningiomas</a:t>
            </a:r>
            <a:endParaRPr lang="en-US" dirty="0" smtClean="0"/>
          </a:p>
          <a:p>
            <a:r>
              <a:rPr lang="en-US" dirty="0" smtClean="0"/>
              <a:t>Brain edema</a:t>
            </a:r>
          </a:p>
          <a:p>
            <a:r>
              <a:rPr lang="en-US" dirty="0" smtClean="0"/>
              <a:t>Spinal pathologies</a:t>
            </a:r>
          </a:p>
          <a:p>
            <a:r>
              <a:rPr lang="en-US" dirty="0" smtClean="0"/>
              <a:t>Vascular</a:t>
            </a:r>
          </a:p>
          <a:p>
            <a:endParaRPr lang="en-IN" dirty="0"/>
          </a:p>
        </p:txBody>
      </p:sp>
    </p:spTree>
    <p:extLst>
      <p:ext uri="{BB962C8B-B14F-4D97-AF65-F5344CB8AC3E}">
        <p14:creationId xmlns:p14="http://schemas.microsoft.com/office/powerpoint/2010/main" val="3540082800"/>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IN"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r>
              <a:rPr lang="en-US" dirty="0" smtClean="0"/>
              <a:t>Pituitary </a:t>
            </a:r>
            <a:r>
              <a:rPr lang="en-US" dirty="0"/>
              <a:t>adenoma</a:t>
            </a:r>
            <a:br>
              <a:rPr lang="en-US" dirty="0"/>
            </a:br>
            <a:endParaRPr lang="en-US" dirty="0" smtClean="0"/>
          </a:p>
          <a:p>
            <a:endParaRPr lang="en-IN" dirty="0"/>
          </a:p>
        </p:txBody>
      </p:sp>
    </p:spTree>
    <p:extLst>
      <p:ext uri="{BB962C8B-B14F-4D97-AF65-F5344CB8AC3E}">
        <p14:creationId xmlns:p14="http://schemas.microsoft.com/office/powerpoint/2010/main" val="865663089"/>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IN" sz="2000" b="1" dirty="0"/>
              <a:t>Glucocorticoid Replacement in Pituitary Surgery</a:t>
            </a:r>
            <a:r>
              <a:rPr lang="en-IN" sz="2000" b="1" dirty="0" smtClean="0"/>
              <a:t>: Guidelines </a:t>
            </a:r>
            <a:r>
              <a:rPr lang="en-IN" sz="2000" b="1" dirty="0"/>
              <a:t>for P</a:t>
            </a:r>
            <a:r>
              <a:rPr lang="en-IN" sz="2000" b="1" dirty="0" smtClean="0"/>
              <a:t>erioperative </a:t>
            </a:r>
            <a:r>
              <a:rPr lang="en-IN" sz="2000" b="1" dirty="0"/>
              <a:t>Assessment </a:t>
            </a:r>
            <a:r>
              <a:rPr lang="en-IN" sz="2000" b="1" dirty="0" smtClean="0"/>
              <a:t>and Management</a:t>
            </a:r>
            <a:endParaRPr lang="en-IN" sz="2000" dirty="0"/>
          </a:p>
        </p:txBody>
      </p:sp>
      <p:sp>
        <p:nvSpPr>
          <p:cNvPr id="3" name="Content Placeholder 2"/>
          <p:cNvSpPr>
            <a:spLocks noGrp="1"/>
          </p:cNvSpPr>
          <p:nvPr>
            <p:ph idx="1"/>
          </p:nvPr>
        </p:nvSpPr>
        <p:spPr/>
        <p:txBody>
          <a:bodyPr>
            <a:normAutofit fontScale="62500" lnSpcReduction="20000"/>
          </a:bodyPr>
          <a:lstStyle/>
          <a:p>
            <a:r>
              <a:rPr lang="en-IN" dirty="0"/>
              <a:t>The first decision regarding the perioperative use of </a:t>
            </a:r>
            <a:r>
              <a:rPr lang="en-IN" dirty="0" smtClean="0"/>
              <a:t>glucocorticoid cover </a:t>
            </a:r>
            <a:r>
              <a:rPr lang="en-IN" dirty="0"/>
              <a:t>depends on the result of the </a:t>
            </a:r>
            <a:r>
              <a:rPr lang="en-IN" dirty="0" smtClean="0">
                <a:solidFill>
                  <a:srgbClr val="FF0000"/>
                </a:solidFill>
              </a:rPr>
              <a:t>preoperative screening test</a:t>
            </a:r>
          </a:p>
          <a:p>
            <a:r>
              <a:rPr lang="en-IN" b="1" dirty="0"/>
              <a:t>Abnormal ACTH 1–24 (</a:t>
            </a:r>
            <a:r>
              <a:rPr lang="en-IN" b="1" dirty="0" err="1"/>
              <a:t>Synacthen</a:t>
            </a:r>
            <a:r>
              <a:rPr lang="en-IN" b="1" dirty="0"/>
              <a:t>) test</a:t>
            </a:r>
            <a:r>
              <a:rPr lang="en-IN" i="1" dirty="0" smtClean="0"/>
              <a:t>.</a:t>
            </a:r>
          </a:p>
          <a:p>
            <a:pPr lvl="1"/>
            <a:r>
              <a:rPr lang="en-IN" dirty="0"/>
              <a:t>dose regimen, using hydrocortisone, </a:t>
            </a:r>
            <a:r>
              <a:rPr lang="en-IN" dirty="0" smtClean="0"/>
              <a:t>is</a:t>
            </a:r>
          </a:p>
          <a:p>
            <a:pPr lvl="2"/>
            <a:r>
              <a:rPr lang="en-IN" dirty="0" smtClean="0"/>
              <a:t> </a:t>
            </a:r>
            <a:r>
              <a:rPr lang="en-IN" dirty="0"/>
              <a:t>50 mg </a:t>
            </a:r>
            <a:r>
              <a:rPr lang="en-IN" dirty="0" smtClean="0"/>
              <a:t>every 8 </a:t>
            </a:r>
            <a:r>
              <a:rPr lang="en-IN" dirty="0"/>
              <a:t>h on d 0, </a:t>
            </a:r>
            <a:endParaRPr lang="en-IN" dirty="0" smtClean="0"/>
          </a:p>
          <a:p>
            <a:pPr lvl="2"/>
            <a:r>
              <a:rPr lang="en-IN" dirty="0"/>
              <a:t> </a:t>
            </a:r>
            <a:r>
              <a:rPr lang="en-IN" dirty="0" smtClean="0"/>
              <a:t>25 </a:t>
            </a:r>
            <a:r>
              <a:rPr lang="en-IN" dirty="0"/>
              <a:t>mg every 8 h on d 1, and </a:t>
            </a:r>
            <a:endParaRPr lang="en-IN" dirty="0" smtClean="0"/>
          </a:p>
          <a:p>
            <a:pPr lvl="2"/>
            <a:r>
              <a:rPr lang="en-IN" dirty="0" smtClean="0"/>
              <a:t> 25mg </a:t>
            </a:r>
            <a:r>
              <a:rPr lang="en-IN" dirty="0"/>
              <a:t>at 0800 </a:t>
            </a:r>
            <a:r>
              <a:rPr lang="en-IN" dirty="0" smtClean="0"/>
              <a:t>h on </a:t>
            </a:r>
            <a:r>
              <a:rPr lang="en-IN" dirty="0"/>
              <a:t>d 2</a:t>
            </a:r>
            <a:r>
              <a:rPr lang="en-IN" dirty="0" smtClean="0"/>
              <a:t>.</a:t>
            </a:r>
          </a:p>
          <a:p>
            <a:pPr lvl="1"/>
            <a:r>
              <a:rPr lang="en-IN" dirty="0"/>
              <a:t>alternative regimen, using </a:t>
            </a:r>
            <a:r>
              <a:rPr lang="en-IN" dirty="0" smtClean="0"/>
              <a:t>dexamethasone</a:t>
            </a:r>
          </a:p>
          <a:p>
            <a:pPr lvl="2"/>
            <a:r>
              <a:rPr lang="en-IN" dirty="0" smtClean="0"/>
              <a:t>4mg at </a:t>
            </a:r>
            <a:r>
              <a:rPr lang="en-IN" dirty="0"/>
              <a:t>induction of </a:t>
            </a:r>
            <a:r>
              <a:rPr lang="en-IN" dirty="0" err="1"/>
              <a:t>anesthesia</a:t>
            </a:r>
            <a:r>
              <a:rPr lang="en-IN" dirty="0"/>
              <a:t>, </a:t>
            </a:r>
            <a:endParaRPr lang="en-IN" dirty="0" smtClean="0"/>
          </a:p>
          <a:p>
            <a:pPr lvl="2"/>
            <a:r>
              <a:rPr lang="en-IN" dirty="0" smtClean="0"/>
              <a:t>2 </a:t>
            </a:r>
            <a:r>
              <a:rPr lang="en-IN" dirty="0"/>
              <a:t>mg at 0800 h on d 1, and </a:t>
            </a:r>
            <a:endParaRPr lang="en-IN" dirty="0" smtClean="0"/>
          </a:p>
          <a:p>
            <a:pPr lvl="2"/>
            <a:r>
              <a:rPr lang="en-IN" dirty="0" smtClean="0"/>
              <a:t>0.5 mg at </a:t>
            </a:r>
            <a:r>
              <a:rPr lang="en-IN" dirty="0"/>
              <a:t>0800 h on d 2. </a:t>
            </a:r>
            <a:endParaRPr lang="en-IN" dirty="0" smtClean="0"/>
          </a:p>
          <a:p>
            <a:pPr lvl="1"/>
            <a:r>
              <a:rPr lang="en-IN" dirty="0" smtClean="0"/>
              <a:t>Dexamethasone </a:t>
            </a:r>
            <a:r>
              <a:rPr lang="en-IN" dirty="0"/>
              <a:t>has the advantage of a </a:t>
            </a:r>
            <a:r>
              <a:rPr lang="en-IN" dirty="0" smtClean="0"/>
              <a:t>long half-life</a:t>
            </a:r>
            <a:r>
              <a:rPr lang="en-IN" dirty="0"/>
              <a:t>, which allows for single daily administration</a:t>
            </a:r>
            <a:r>
              <a:rPr lang="en-IN" dirty="0" smtClean="0"/>
              <a:t>.</a:t>
            </a:r>
          </a:p>
          <a:p>
            <a:r>
              <a:rPr lang="en-IN" dirty="0"/>
              <a:t>Individuals with normal HPA axis function show a return </a:t>
            </a:r>
            <a:r>
              <a:rPr lang="en-IN" dirty="0" smtClean="0"/>
              <a:t>to baseline </a:t>
            </a:r>
            <a:r>
              <a:rPr lang="en-IN" dirty="0"/>
              <a:t>cortisol secretion within 48 h of major surgery, </a:t>
            </a:r>
            <a:r>
              <a:rPr lang="en-IN" dirty="0" smtClean="0"/>
              <a:t>providing that </a:t>
            </a:r>
            <a:r>
              <a:rPr lang="en-IN" dirty="0"/>
              <a:t>no complications have </a:t>
            </a:r>
            <a:r>
              <a:rPr lang="en-IN" dirty="0" smtClean="0"/>
              <a:t>occurred*</a:t>
            </a:r>
            <a:endParaRPr lang="en-US" i="1" dirty="0"/>
          </a:p>
          <a:p>
            <a:pPr lvl="1"/>
            <a:endParaRPr lang="en-IN" dirty="0"/>
          </a:p>
        </p:txBody>
      </p:sp>
      <p:sp>
        <p:nvSpPr>
          <p:cNvPr id="4" name="Rectangle 3"/>
          <p:cNvSpPr/>
          <p:nvPr/>
        </p:nvSpPr>
        <p:spPr>
          <a:xfrm>
            <a:off x="467544" y="6093295"/>
            <a:ext cx="8064896" cy="4320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1200" b="1" dirty="0" smtClean="0"/>
              <a:t> * Salem </a:t>
            </a:r>
            <a:r>
              <a:rPr lang="en-IN" sz="1200" b="1" dirty="0"/>
              <a:t>M, </a:t>
            </a:r>
            <a:r>
              <a:rPr lang="en-IN" sz="1200" b="1" dirty="0" err="1"/>
              <a:t>Tainish</a:t>
            </a:r>
            <a:r>
              <a:rPr lang="en-IN" sz="1200" b="1" dirty="0"/>
              <a:t> RE, Bromberg J, </a:t>
            </a:r>
            <a:r>
              <a:rPr lang="en-IN" sz="1200" b="1" dirty="0" err="1"/>
              <a:t>Loriaux</a:t>
            </a:r>
            <a:r>
              <a:rPr lang="en-IN" sz="1200" b="1" dirty="0"/>
              <a:t> DL, </a:t>
            </a:r>
            <a:r>
              <a:rPr lang="en-IN" sz="1200" b="1" dirty="0" err="1"/>
              <a:t>Chernow</a:t>
            </a:r>
            <a:r>
              <a:rPr lang="en-IN" sz="1200" b="1" dirty="0"/>
              <a:t> B </a:t>
            </a:r>
            <a:r>
              <a:rPr lang="en-IN" sz="1200" dirty="0"/>
              <a:t>1994 Perioperative glucocorticoid coverage. A reassessment 42 years after emergence of a problem. Ann </a:t>
            </a:r>
            <a:r>
              <a:rPr lang="en-IN" sz="1200" dirty="0" err="1"/>
              <a:t>Surg</a:t>
            </a:r>
            <a:r>
              <a:rPr lang="en-IN" sz="1200" dirty="0"/>
              <a:t> 219:416–425</a:t>
            </a:r>
            <a:endParaRPr lang="en-IN" sz="1200" i="1" dirty="0"/>
          </a:p>
        </p:txBody>
      </p:sp>
    </p:spTree>
    <p:extLst>
      <p:ext uri="{BB962C8B-B14F-4D97-AF65-F5344CB8AC3E}">
        <p14:creationId xmlns:p14="http://schemas.microsoft.com/office/powerpoint/2010/main" val="2553692277"/>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Pre-operative </a:t>
            </a:r>
            <a:endParaRPr lang="en-IN" dirty="0"/>
          </a:p>
        </p:txBody>
      </p:sp>
      <p:sp>
        <p:nvSpPr>
          <p:cNvPr id="3" name="Content Placeholder 2"/>
          <p:cNvSpPr>
            <a:spLocks noGrp="1"/>
          </p:cNvSpPr>
          <p:nvPr>
            <p:ph idx="1"/>
          </p:nvPr>
        </p:nvSpPr>
        <p:spPr/>
        <p:txBody>
          <a:bodyPr>
            <a:normAutofit fontScale="77500" lnSpcReduction="20000"/>
          </a:bodyPr>
          <a:lstStyle/>
          <a:p>
            <a:r>
              <a:rPr lang="en-IN" sz="2800" b="1" dirty="0"/>
              <a:t>Normal ACTH 1–24 (</a:t>
            </a:r>
            <a:r>
              <a:rPr lang="en-IN" sz="2800" b="1" dirty="0" err="1"/>
              <a:t>Synacthen</a:t>
            </a:r>
            <a:r>
              <a:rPr lang="en-IN" sz="2800" b="1" dirty="0"/>
              <a:t>) test</a:t>
            </a:r>
            <a:r>
              <a:rPr lang="en-IN" sz="2800" i="1" dirty="0" smtClean="0"/>
              <a:t>.</a:t>
            </a:r>
          </a:p>
          <a:p>
            <a:pPr marL="0" indent="0">
              <a:buNone/>
            </a:pPr>
            <a:endParaRPr lang="en-IN" sz="2800" i="1" dirty="0" smtClean="0"/>
          </a:p>
          <a:p>
            <a:r>
              <a:rPr lang="en-IN" i="1" dirty="0" smtClean="0"/>
              <a:t> </a:t>
            </a:r>
            <a:r>
              <a:rPr lang="en-IN" dirty="0"/>
              <a:t>If </a:t>
            </a:r>
            <a:r>
              <a:rPr lang="en-IN" dirty="0" smtClean="0"/>
              <a:t>neurosurgeon </a:t>
            </a:r>
            <a:r>
              <a:rPr lang="en-IN" dirty="0"/>
              <a:t>is able to </a:t>
            </a:r>
            <a:r>
              <a:rPr lang="en-IN" dirty="0" smtClean="0"/>
              <a:t>perform a </a:t>
            </a:r>
            <a:r>
              <a:rPr lang="en-IN" dirty="0"/>
              <a:t>selective </a:t>
            </a:r>
            <a:r>
              <a:rPr lang="en-IN" dirty="0" err="1" smtClean="0"/>
              <a:t>adenomectomy</a:t>
            </a:r>
            <a:r>
              <a:rPr lang="en-IN" dirty="0" smtClean="0"/>
              <a:t> </a:t>
            </a:r>
          </a:p>
          <a:p>
            <a:pPr lvl="1"/>
            <a:r>
              <a:rPr lang="en-IN" dirty="0" smtClean="0"/>
              <a:t>no perioperative glucocorticoid </a:t>
            </a:r>
            <a:r>
              <a:rPr lang="en-IN" dirty="0"/>
              <a:t>cover be given </a:t>
            </a:r>
            <a:endParaRPr lang="en-IN" dirty="0" smtClean="0"/>
          </a:p>
          <a:p>
            <a:pPr lvl="1"/>
            <a:r>
              <a:rPr lang="en-IN" dirty="0" smtClean="0"/>
              <a:t>There </a:t>
            </a:r>
            <a:r>
              <a:rPr lang="en-IN" dirty="0"/>
              <a:t>is </a:t>
            </a:r>
            <a:r>
              <a:rPr lang="en-IN" dirty="0" smtClean="0"/>
              <a:t>good evidence </a:t>
            </a:r>
            <a:r>
              <a:rPr lang="en-IN" dirty="0"/>
              <a:t>that such an approach is safe in this patient </a:t>
            </a:r>
            <a:r>
              <a:rPr lang="en-IN" dirty="0" smtClean="0"/>
              <a:t>group  </a:t>
            </a:r>
          </a:p>
          <a:p>
            <a:r>
              <a:rPr lang="en-IN" dirty="0" smtClean="0"/>
              <a:t>If </a:t>
            </a:r>
            <a:r>
              <a:rPr lang="en-IN" dirty="0"/>
              <a:t>selective </a:t>
            </a:r>
            <a:r>
              <a:rPr lang="en-IN" dirty="0" err="1"/>
              <a:t>adenomectomy</a:t>
            </a:r>
            <a:r>
              <a:rPr lang="en-IN" dirty="0"/>
              <a:t> is not possible and </a:t>
            </a:r>
            <a:r>
              <a:rPr lang="en-IN" dirty="0" smtClean="0"/>
              <a:t>surgery is </a:t>
            </a:r>
            <a:r>
              <a:rPr lang="en-IN" dirty="0"/>
              <a:t>more </a:t>
            </a:r>
            <a:r>
              <a:rPr lang="en-IN" dirty="0" smtClean="0"/>
              <a:t>extensive</a:t>
            </a:r>
          </a:p>
          <a:p>
            <a:pPr lvl="1"/>
            <a:r>
              <a:rPr lang="en-IN" dirty="0" smtClean="0"/>
              <a:t>Glucocorticoid cover </a:t>
            </a:r>
            <a:r>
              <a:rPr lang="en-IN" dirty="0"/>
              <a:t>for 48 h and proceed as above. </a:t>
            </a:r>
            <a:endParaRPr lang="en-IN" dirty="0" smtClean="0"/>
          </a:p>
          <a:p>
            <a:pPr lvl="1"/>
            <a:r>
              <a:rPr lang="en-IN" dirty="0" smtClean="0"/>
              <a:t>Otherwise, we </a:t>
            </a:r>
            <a:r>
              <a:rPr lang="en-IN" dirty="0"/>
              <a:t>recommend measuring 0800 h plasma cortisol on d </a:t>
            </a:r>
            <a:r>
              <a:rPr lang="en-IN" dirty="0" smtClean="0"/>
              <a:t>1–3 postoperatively</a:t>
            </a:r>
            <a:r>
              <a:rPr lang="en-IN" dirty="0"/>
              <a:t>. Again, the subsequent use of </a:t>
            </a:r>
            <a:r>
              <a:rPr lang="en-IN" dirty="0" err="1" smtClean="0"/>
              <a:t>glucocorticoid</a:t>
            </a:r>
            <a:r>
              <a:rPr lang="en-IN" dirty="0" err="1"/>
              <a:t>replacement</a:t>
            </a:r>
            <a:r>
              <a:rPr lang="en-IN" dirty="0"/>
              <a:t> depends on these results</a:t>
            </a:r>
          </a:p>
        </p:txBody>
      </p:sp>
    </p:spTree>
    <p:extLst>
      <p:ext uri="{BB962C8B-B14F-4D97-AF65-F5344CB8AC3E}">
        <p14:creationId xmlns:p14="http://schemas.microsoft.com/office/powerpoint/2010/main" val="4265775725"/>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Post-operative</a:t>
            </a:r>
            <a:endParaRPr lang="en-IN" dirty="0"/>
          </a:p>
        </p:txBody>
      </p:sp>
      <p:sp>
        <p:nvSpPr>
          <p:cNvPr id="3" name="Content Placeholder 2"/>
          <p:cNvSpPr>
            <a:spLocks noGrp="1"/>
          </p:cNvSpPr>
          <p:nvPr>
            <p:ph idx="1"/>
          </p:nvPr>
        </p:nvSpPr>
        <p:spPr/>
        <p:txBody>
          <a:bodyPr>
            <a:normAutofit fontScale="70000" lnSpcReduction="20000"/>
          </a:bodyPr>
          <a:lstStyle/>
          <a:p>
            <a:r>
              <a:rPr lang="en-IN" dirty="0" smtClean="0"/>
              <a:t>Many </a:t>
            </a:r>
            <a:r>
              <a:rPr lang="en-IN" dirty="0"/>
              <a:t>patients show a rapid increase in pituitary </a:t>
            </a:r>
            <a:r>
              <a:rPr lang="en-IN" dirty="0" smtClean="0"/>
              <a:t>hormone secretion </a:t>
            </a:r>
            <a:r>
              <a:rPr lang="en-IN" dirty="0"/>
              <a:t>after pituitary </a:t>
            </a:r>
            <a:r>
              <a:rPr lang="en-IN" dirty="0" err="1" smtClean="0"/>
              <a:t>adenomectomy</a:t>
            </a:r>
            <a:endParaRPr lang="en-IN" dirty="0" smtClean="0"/>
          </a:p>
          <a:p>
            <a:endParaRPr lang="en-IN" dirty="0" smtClean="0"/>
          </a:p>
          <a:p>
            <a:r>
              <a:rPr lang="en-IN" dirty="0" smtClean="0"/>
              <a:t>Result </a:t>
            </a:r>
            <a:r>
              <a:rPr lang="en-IN" dirty="0"/>
              <a:t>of increased flow of hypothalamic releasing </a:t>
            </a:r>
            <a:r>
              <a:rPr lang="en-IN" dirty="0" smtClean="0"/>
              <a:t>hormones through </a:t>
            </a:r>
            <a:r>
              <a:rPr lang="en-IN" dirty="0"/>
              <a:t>the hypothalamic-</a:t>
            </a:r>
            <a:r>
              <a:rPr lang="en-IN" dirty="0" err="1"/>
              <a:t>hypophysial</a:t>
            </a:r>
            <a:r>
              <a:rPr lang="en-IN" dirty="0"/>
              <a:t> portal system </a:t>
            </a:r>
            <a:endParaRPr lang="en-IN" dirty="0" smtClean="0"/>
          </a:p>
          <a:p>
            <a:endParaRPr lang="en-IN" dirty="0"/>
          </a:p>
          <a:p>
            <a:r>
              <a:rPr lang="en-IN" dirty="0" smtClean="0"/>
              <a:t>A </a:t>
            </a:r>
            <a:r>
              <a:rPr lang="en-IN" dirty="0"/>
              <a:t>patient with </a:t>
            </a:r>
            <a:r>
              <a:rPr lang="en-IN" dirty="0" smtClean="0"/>
              <a:t>hypopituitarism may gain </a:t>
            </a:r>
            <a:r>
              <a:rPr lang="en-IN" dirty="0"/>
              <a:t>full functional recovery, </a:t>
            </a:r>
            <a:r>
              <a:rPr lang="en-IN" dirty="0" smtClean="0"/>
              <a:t>providing that </a:t>
            </a:r>
            <a:r>
              <a:rPr lang="en-IN" dirty="0"/>
              <a:t>viable normal pituitary tissue remains </a:t>
            </a:r>
            <a:r>
              <a:rPr lang="en-IN" i="1" dirty="0"/>
              <a:t>in situ</a:t>
            </a:r>
            <a:r>
              <a:rPr lang="en-IN" dirty="0"/>
              <a:t>. </a:t>
            </a:r>
            <a:endParaRPr lang="en-IN" dirty="0" smtClean="0"/>
          </a:p>
          <a:p>
            <a:endParaRPr lang="en-IN" dirty="0"/>
          </a:p>
          <a:p>
            <a:r>
              <a:rPr lang="en-IN" dirty="0" smtClean="0"/>
              <a:t>Prolonged treatment </a:t>
            </a:r>
            <a:r>
              <a:rPr lang="en-IN" dirty="0"/>
              <a:t>with high doses of glucocorticoids </a:t>
            </a:r>
            <a:r>
              <a:rPr lang="en-IN" dirty="0" smtClean="0"/>
              <a:t>postoperatively may </a:t>
            </a:r>
            <a:r>
              <a:rPr lang="en-IN" dirty="0"/>
              <a:t>result in adrenal suppression and mask those who </a:t>
            </a:r>
            <a:r>
              <a:rPr lang="en-IN" dirty="0" smtClean="0"/>
              <a:t>spontaneously recover </a:t>
            </a:r>
            <a:r>
              <a:rPr lang="en-IN" dirty="0"/>
              <a:t>function</a:t>
            </a:r>
            <a:r>
              <a:rPr lang="en-IN" dirty="0" smtClean="0"/>
              <a:t>.</a:t>
            </a:r>
            <a:endParaRPr lang="en-IN" dirty="0"/>
          </a:p>
        </p:txBody>
      </p:sp>
    </p:spTree>
    <p:extLst>
      <p:ext uri="{BB962C8B-B14F-4D97-AF65-F5344CB8AC3E}">
        <p14:creationId xmlns:p14="http://schemas.microsoft.com/office/powerpoint/2010/main" val="713646251"/>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Post-operative</a:t>
            </a:r>
            <a:endParaRPr lang="en-IN" dirty="0"/>
          </a:p>
        </p:txBody>
      </p:sp>
      <p:sp>
        <p:nvSpPr>
          <p:cNvPr id="3" name="Content Placeholder 2"/>
          <p:cNvSpPr>
            <a:spLocks noGrp="1"/>
          </p:cNvSpPr>
          <p:nvPr>
            <p:ph idx="1"/>
          </p:nvPr>
        </p:nvSpPr>
        <p:spPr>
          <a:xfrm>
            <a:off x="457200" y="1600200"/>
            <a:ext cx="8229600" cy="5069160"/>
          </a:xfrm>
        </p:spPr>
        <p:txBody>
          <a:bodyPr>
            <a:normAutofit fontScale="92500" lnSpcReduction="20000"/>
          </a:bodyPr>
          <a:lstStyle/>
          <a:p>
            <a:r>
              <a:rPr lang="en-IN" dirty="0"/>
              <a:t>Provided there are no postoperative complications, </a:t>
            </a:r>
            <a:r>
              <a:rPr lang="en-IN" dirty="0">
                <a:solidFill>
                  <a:srgbClr val="FF0000"/>
                </a:solidFill>
              </a:rPr>
              <a:t>glucocorticoid  supplementation should be withdrawn, after 48 </a:t>
            </a:r>
            <a:r>
              <a:rPr lang="en-IN" dirty="0" smtClean="0">
                <a:solidFill>
                  <a:srgbClr val="FF0000"/>
                </a:solidFill>
              </a:rPr>
              <a:t>h</a:t>
            </a:r>
          </a:p>
          <a:p>
            <a:pPr marL="0" indent="0">
              <a:buNone/>
            </a:pPr>
            <a:endParaRPr lang="en-IN" dirty="0" smtClean="0">
              <a:solidFill>
                <a:srgbClr val="FF0000"/>
              </a:solidFill>
            </a:endParaRPr>
          </a:p>
          <a:p>
            <a:r>
              <a:rPr lang="en-IN" dirty="0" smtClean="0">
                <a:solidFill>
                  <a:srgbClr val="FF0000"/>
                </a:solidFill>
              </a:rPr>
              <a:t>Measurement </a:t>
            </a:r>
            <a:r>
              <a:rPr lang="en-IN" dirty="0">
                <a:solidFill>
                  <a:srgbClr val="FF0000"/>
                </a:solidFill>
              </a:rPr>
              <a:t>of 0800 h plasma cortisol levels performed daily between d 3 and 5 </a:t>
            </a:r>
            <a:r>
              <a:rPr lang="en-IN" dirty="0" smtClean="0">
                <a:solidFill>
                  <a:srgbClr val="FF0000"/>
                </a:solidFill>
              </a:rPr>
              <a:t>postoperatively</a:t>
            </a:r>
          </a:p>
          <a:p>
            <a:pPr marL="0" indent="0">
              <a:buNone/>
            </a:pPr>
            <a:r>
              <a:rPr lang="en-IN" dirty="0" smtClean="0">
                <a:solidFill>
                  <a:srgbClr val="FF0000"/>
                </a:solidFill>
              </a:rPr>
              <a:t> </a:t>
            </a:r>
            <a:endParaRPr lang="en-IN" dirty="0">
              <a:solidFill>
                <a:srgbClr val="FF0000"/>
              </a:solidFill>
            </a:endParaRPr>
          </a:p>
          <a:p>
            <a:r>
              <a:rPr lang="en-IN" dirty="0"/>
              <a:t>Daily clinical assessment of the patient, together with these cortisol results, will determine the subsequent use of glucocorticoid replacement therapy</a:t>
            </a:r>
          </a:p>
          <a:p>
            <a:endParaRPr lang="en-IN" dirty="0"/>
          </a:p>
        </p:txBody>
      </p:sp>
    </p:spTree>
    <p:extLst>
      <p:ext uri="{BB962C8B-B14F-4D97-AF65-F5344CB8AC3E}">
        <p14:creationId xmlns:p14="http://schemas.microsoft.com/office/powerpoint/2010/main" val="2869816216"/>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3031"/>
            <a:ext cx="8229600" cy="1021506"/>
          </a:xfrm>
        </p:spPr>
        <p:txBody>
          <a:bodyPr>
            <a:normAutofit fontScale="90000"/>
          </a:bodyPr>
          <a:lstStyle/>
          <a:p>
            <a:r>
              <a:rPr lang="en-IN" dirty="0"/>
              <a:t>ACTH-secreting adenomas</a:t>
            </a:r>
            <a:br>
              <a:rPr lang="en-IN" dirty="0"/>
            </a:br>
            <a:endParaRPr lang="en-IN" dirty="0"/>
          </a:p>
        </p:txBody>
      </p:sp>
      <p:sp>
        <p:nvSpPr>
          <p:cNvPr id="3" name="Content Placeholder 2"/>
          <p:cNvSpPr>
            <a:spLocks noGrp="1"/>
          </p:cNvSpPr>
          <p:nvPr>
            <p:ph idx="1"/>
          </p:nvPr>
        </p:nvSpPr>
        <p:spPr>
          <a:xfrm>
            <a:off x="457200" y="908720"/>
            <a:ext cx="8229600" cy="5688632"/>
          </a:xfrm>
        </p:spPr>
        <p:txBody>
          <a:bodyPr>
            <a:normAutofit fontScale="70000" lnSpcReduction="20000"/>
          </a:bodyPr>
          <a:lstStyle/>
          <a:p>
            <a:pPr>
              <a:lnSpc>
                <a:spcPct val="170000"/>
              </a:lnSpc>
            </a:pPr>
            <a:r>
              <a:rPr lang="en-IN" dirty="0" smtClean="0"/>
              <a:t>Cushing’s </a:t>
            </a:r>
            <a:r>
              <a:rPr lang="en-IN" dirty="0"/>
              <a:t>disease presents a special situation, with </a:t>
            </a:r>
            <a:r>
              <a:rPr lang="en-IN" dirty="0" smtClean="0"/>
              <a:t>all patients </a:t>
            </a:r>
            <a:r>
              <a:rPr lang="en-IN" dirty="0"/>
              <a:t>requiring perioperative glucocorticoid cover. </a:t>
            </a:r>
            <a:endParaRPr lang="en-IN" dirty="0" smtClean="0"/>
          </a:p>
          <a:p>
            <a:pPr>
              <a:lnSpc>
                <a:spcPct val="170000"/>
              </a:lnSpc>
            </a:pPr>
            <a:r>
              <a:rPr lang="en-IN" dirty="0" smtClean="0"/>
              <a:t>The presence </a:t>
            </a:r>
            <a:r>
              <a:rPr lang="en-IN" dirty="0"/>
              <a:t>of low plasma cortisol levels postoperatively </a:t>
            </a:r>
            <a:r>
              <a:rPr lang="en-IN" dirty="0" smtClean="0"/>
              <a:t>implies a </a:t>
            </a:r>
            <a:r>
              <a:rPr lang="en-IN" dirty="0"/>
              <a:t>surgical cure </a:t>
            </a:r>
            <a:endParaRPr lang="en-IN" dirty="0" smtClean="0"/>
          </a:p>
          <a:p>
            <a:pPr lvl="1">
              <a:lnSpc>
                <a:spcPct val="170000"/>
              </a:lnSpc>
            </a:pPr>
            <a:r>
              <a:rPr lang="en-IN" dirty="0" smtClean="0"/>
              <a:t>Patients with low </a:t>
            </a:r>
            <a:r>
              <a:rPr lang="en-IN" dirty="0"/>
              <a:t>plasma cortisol levels after pituitary surgery for </a:t>
            </a:r>
            <a:r>
              <a:rPr lang="en-IN" dirty="0" smtClean="0"/>
              <a:t>Cushing’s disease </a:t>
            </a:r>
            <a:r>
              <a:rPr lang="en-IN" dirty="0"/>
              <a:t>require physiologic hydrocortisone </a:t>
            </a:r>
            <a:r>
              <a:rPr lang="en-IN" dirty="0" smtClean="0"/>
              <a:t>replacement therapy </a:t>
            </a:r>
            <a:r>
              <a:rPr lang="en-IN" dirty="0"/>
              <a:t>with </a:t>
            </a:r>
            <a:r>
              <a:rPr lang="en-IN" dirty="0" err="1"/>
              <a:t>ongoing</a:t>
            </a:r>
            <a:r>
              <a:rPr lang="en-IN" dirty="0"/>
              <a:t> review of their HPA axis. </a:t>
            </a:r>
            <a:endParaRPr lang="en-IN" dirty="0" smtClean="0"/>
          </a:p>
          <a:p>
            <a:pPr lvl="1">
              <a:lnSpc>
                <a:spcPct val="170000"/>
              </a:lnSpc>
            </a:pPr>
            <a:r>
              <a:rPr lang="en-IN" dirty="0" smtClean="0"/>
              <a:t>The </a:t>
            </a:r>
            <a:r>
              <a:rPr lang="en-IN" dirty="0"/>
              <a:t>aim is to gradually withdraw the hydrocortisone as </a:t>
            </a:r>
            <a:r>
              <a:rPr lang="en-IN" dirty="0" smtClean="0"/>
              <a:t>the ACTH </a:t>
            </a:r>
            <a:r>
              <a:rPr lang="en-IN" dirty="0"/>
              <a:t>suppression recovers</a:t>
            </a:r>
            <a:r>
              <a:rPr lang="en-IN" dirty="0" smtClean="0"/>
              <a:t>.</a:t>
            </a:r>
          </a:p>
          <a:p>
            <a:pPr lvl="1">
              <a:lnSpc>
                <a:spcPct val="170000"/>
              </a:lnSpc>
            </a:pPr>
            <a:endParaRPr lang="en-IN" dirty="0"/>
          </a:p>
          <a:p>
            <a:pPr>
              <a:lnSpc>
                <a:spcPct val="170000"/>
              </a:lnSpc>
            </a:pPr>
            <a:r>
              <a:rPr lang="en-IN" dirty="0" smtClean="0"/>
              <a:t> </a:t>
            </a:r>
            <a:endParaRPr lang="en-IN" dirty="0"/>
          </a:p>
        </p:txBody>
      </p:sp>
    </p:spTree>
    <p:extLst>
      <p:ext uri="{BB962C8B-B14F-4D97-AF65-F5344CB8AC3E}">
        <p14:creationId xmlns:p14="http://schemas.microsoft.com/office/powerpoint/2010/main" val="314112244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4836" name="Group 148"/>
          <p:cNvGraphicFramePr>
            <a:graphicFrameLocks noGrp="1"/>
          </p:cNvGraphicFramePr>
          <p:nvPr>
            <p:ph/>
          </p:nvPr>
        </p:nvGraphicFramePr>
        <p:xfrm>
          <a:off x="457200" y="228600"/>
          <a:ext cx="8229600" cy="6280149"/>
        </p:xfrm>
        <a:graphic>
          <a:graphicData uri="http://schemas.openxmlformats.org/drawingml/2006/table">
            <a:tbl>
              <a:tblPr/>
              <a:tblGrid>
                <a:gridCol w="2239963"/>
                <a:gridCol w="1874837"/>
                <a:gridCol w="2057400"/>
                <a:gridCol w="2057400"/>
              </a:tblGrid>
              <a:tr h="557269">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00FF"/>
                          </a:solidFill>
                          <a:effectLst/>
                          <a:latin typeface="Arial" pitchFamily="-105" charset="0"/>
                        </a:rPr>
                        <a:t>Preparations</a:t>
                      </a:r>
                    </a:p>
                  </a:txBody>
                  <a:tcPr marT="45725" marB="4572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558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FF3300"/>
                          </a:solidFill>
                          <a:effectLst/>
                          <a:latin typeface="Arial" pitchFamily="-105" charset="0"/>
                        </a:rPr>
                        <a:t>Drug</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FF3300"/>
                          </a:solidFill>
                          <a:effectLst/>
                          <a:latin typeface="Arial" pitchFamily="-105" charset="0"/>
                        </a:rPr>
                        <a:t>Anti-inflam.</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FF3300"/>
                          </a:solidFill>
                          <a:effectLst/>
                          <a:latin typeface="Arial" pitchFamily="-105" charset="0"/>
                        </a:rPr>
                        <a:t>Salt retaining</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FF3300"/>
                          </a:solidFill>
                          <a:effectLst/>
                          <a:latin typeface="Arial" pitchFamily="-105" charset="0"/>
                        </a:rPr>
                        <a:t>Topical</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72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2"/>
                          </a:solidFill>
                          <a:effectLst/>
                          <a:latin typeface="Arial" pitchFamily="-105" charset="0"/>
                        </a:rPr>
                        <a:t>Cortisol</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05" charset="0"/>
                        </a:rPr>
                        <a:t>1</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1.0</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1</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8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2"/>
                          </a:solidFill>
                          <a:effectLst/>
                          <a:latin typeface="Arial" pitchFamily="-105" charset="0"/>
                        </a:rPr>
                        <a:t>Cortisone</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0.8</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0.8</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72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2"/>
                          </a:solidFill>
                          <a:effectLst/>
                          <a:latin typeface="Arial" pitchFamily="-105" charset="0"/>
                        </a:rPr>
                        <a:t>Prednisone</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4</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0.8</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72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2"/>
                          </a:solidFill>
                          <a:effectLst/>
                          <a:latin typeface="Arial" pitchFamily="-105" charset="0"/>
                        </a:rPr>
                        <a:t>Prednisolone</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5</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0.3</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4</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11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2"/>
                          </a:solidFill>
                          <a:effectLst/>
                          <a:latin typeface="Arial" pitchFamily="-105" charset="0"/>
                        </a:rPr>
                        <a:t>Methylpredni- solone</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5</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5</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7269">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rgbClr val="0000FF"/>
                          </a:solidFill>
                          <a:effectLst/>
                          <a:latin typeface="Arial" pitchFamily="-105" charset="0"/>
                        </a:rPr>
                        <a:t>Intermediate acting</a:t>
                      </a:r>
                    </a:p>
                  </a:txBody>
                  <a:tcPr marT="45725" marB="4572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558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2"/>
                          </a:solidFill>
                          <a:effectLst/>
                          <a:latin typeface="Arial" pitchFamily="-105" charset="0"/>
                        </a:rPr>
                        <a:t>Triamcinolone</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5</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5</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72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2"/>
                          </a:solidFill>
                          <a:effectLst/>
                          <a:latin typeface="Arial" pitchFamily="-105" charset="0"/>
                        </a:rPr>
                        <a:t>Paramethasone</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10</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8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2"/>
                          </a:solidFill>
                          <a:effectLst/>
                          <a:latin typeface="Arial" pitchFamily="-105" charset="0"/>
                        </a:rPr>
                        <a:t>Fluprednisolone</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15</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05" charset="0"/>
                        </a:rPr>
                        <a:t>7</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197395221"/>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99392"/>
            <a:ext cx="7772400" cy="1470025"/>
          </a:xfrm>
        </p:spPr>
        <p:txBody>
          <a:bodyPr/>
          <a:lstStyle/>
          <a:p>
            <a:r>
              <a:rPr lang="en-IN" dirty="0"/>
              <a:t>ACTH-secreting adenomas</a:t>
            </a:r>
          </a:p>
        </p:txBody>
      </p:sp>
      <p:sp>
        <p:nvSpPr>
          <p:cNvPr id="3" name="Subtitle 2"/>
          <p:cNvSpPr>
            <a:spLocks noGrp="1"/>
          </p:cNvSpPr>
          <p:nvPr>
            <p:ph type="subTitle" idx="1"/>
          </p:nvPr>
        </p:nvSpPr>
        <p:spPr>
          <a:xfrm>
            <a:off x="539552" y="1196752"/>
            <a:ext cx="8352928" cy="5400600"/>
          </a:xfrm>
        </p:spPr>
        <p:txBody>
          <a:bodyPr>
            <a:normAutofit fontScale="62500" lnSpcReduction="20000"/>
          </a:bodyPr>
          <a:lstStyle/>
          <a:p>
            <a:pPr marL="457200" indent="-457200" algn="l">
              <a:lnSpc>
                <a:spcPct val="170000"/>
              </a:lnSpc>
              <a:buFont typeface="Arial" pitchFamily="34" charset="0"/>
              <a:buChar char="•"/>
            </a:pPr>
            <a:r>
              <a:rPr lang="en-IN" dirty="0">
                <a:solidFill>
                  <a:schemeClr val="tx1"/>
                </a:solidFill>
              </a:rPr>
              <a:t>Normal plasma cortisol levels postoperatively usually indicate </a:t>
            </a:r>
            <a:r>
              <a:rPr lang="en-IN" dirty="0" err="1">
                <a:solidFill>
                  <a:schemeClr val="tx1"/>
                </a:solidFill>
              </a:rPr>
              <a:t>ongoing</a:t>
            </a:r>
            <a:r>
              <a:rPr lang="en-IN" dirty="0">
                <a:solidFill>
                  <a:schemeClr val="tx1"/>
                </a:solidFill>
              </a:rPr>
              <a:t> autonomous ACTH secretion. </a:t>
            </a:r>
          </a:p>
          <a:p>
            <a:pPr marL="457200" indent="-457200" algn="l">
              <a:lnSpc>
                <a:spcPct val="170000"/>
              </a:lnSpc>
              <a:buFont typeface="Arial" pitchFamily="34" charset="0"/>
              <a:buChar char="•"/>
            </a:pPr>
            <a:r>
              <a:rPr lang="en-IN" dirty="0">
                <a:solidFill>
                  <a:schemeClr val="tx1"/>
                </a:solidFill>
              </a:rPr>
              <a:t>The clinician must decide whether early repeat surgery is indicated  or use an alternative modality of treatment, such as radiotherapy or adrenolytic therapy.</a:t>
            </a:r>
          </a:p>
          <a:p>
            <a:pPr marL="457200" indent="-457200" algn="l">
              <a:lnSpc>
                <a:spcPct val="170000"/>
              </a:lnSpc>
              <a:buFont typeface="Arial" pitchFamily="34" charset="0"/>
              <a:buChar char="•"/>
            </a:pPr>
            <a:r>
              <a:rPr lang="en-IN" dirty="0">
                <a:solidFill>
                  <a:schemeClr val="tx1"/>
                </a:solidFill>
              </a:rPr>
              <a:t>Estimation of 24-h urinary free cortisol may help in this decision and may be performed while receiving physiological replacement with dexamethasone (0.5–0.75 mg daily).</a:t>
            </a:r>
          </a:p>
          <a:p>
            <a:pPr marL="457200" indent="-457200" algn="l">
              <a:lnSpc>
                <a:spcPct val="170000"/>
              </a:lnSpc>
              <a:buFont typeface="Arial" pitchFamily="34" charset="0"/>
              <a:buChar char="•"/>
            </a:pPr>
            <a:r>
              <a:rPr lang="en-IN" dirty="0">
                <a:solidFill>
                  <a:schemeClr val="tx1"/>
                </a:solidFill>
              </a:rPr>
              <a:t>The CRH test and ACTH 1–24 test have also been used in this setting but, overall, seem to add little to the basal measurements of plasma and urinary free cortisol in predicting relapse.</a:t>
            </a:r>
          </a:p>
          <a:p>
            <a:pPr marL="457200" indent="-457200" algn="l">
              <a:buFont typeface="Arial" pitchFamily="34" charset="0"/>
              <a:buChar char="•"/>
            </a:pPr>
            <a:endParaRPr lang="en-IN" dirty="0">
              <a:solidFill>
                <a:schemeClr val="tx1"/>
              </a:solidFill>
            </a:endParaRPr>
          </a:p>
        </p:txBody>
      </p:sp>
    </p:spTree>
    <p:extLst>
      <p:ext uri="{BB962C8B-B14F-4D97-AF65-F5344CB8AC3E}">
        <p14:creationId xmlns:p14="http://schemas.microsoft.com/office/powerpoint/2010/main" val="3821486642"/>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Early postoperative assessment</a:t>
            </a:r>
          </a:p>
        </p:txBody>
      </p:sp>
      <p:sp>
        <p:nvSpPr>
          <p:cNvPr id="3" name="Content Placeholder 2"/>
          <p:cNvSpPr>
            <a:spLocks noGrp="1"/>
          </p:cNvSpPr>
          <p:nvPr>
            <p:ph idx="1"/>
          </p:nvPr>
        </p:nvSpPr>
        <p:spPr/>
        <p:txBody>
          <a:bodyPr>
            <a:normAutofit/>
          </a:bodyPr>
          <a:lstStyle/>
          <a:p>
            <a:r>
              <a:rPr lang="en-IN" dirty="0" smtClean="0"/>
              <a:t>Based </a:t>
            </a:r>
            <a:r>
              <a:rPr lang="en-IN" dirty="0"/>
              <a:t>on the levels of 0800 h </a:t>
            </a:r>
            <a:r>
              <a:rPr lang="en-IN" dirty="0" smtClean="0"/>
              <a:t>plasma cortisol </a:t>
            </a:r>
            <a:r>
              <a:rPr lang="en-IN" dirty="0"/>
              <a:t>in the early postoperative period </a:t>
            </a:r>
            <a:endParaRPr lang="en-IN" dirty="0" smtClean="0"/>
          </a:p>
          <a:p>
            <a:endParaRPr lang="en-IN" dirty="0"/>
          </a:p>
          <a:p>
            <a:r>
              <a:rPr lang="en-IN" dirty="0" smtClean="0"/>
              <a:t>These measurements should </a:t>
            </a:r>
            <a:r>
              <a:rPr lang="en-IN" dirty="0"/>
              <a:t>be made on </a:t>
            </a:r>
            <a:endParaRPr lang="en-IN" dirty="0" smtClean="0"/>
          </a:p>
          <a:p>
            <a:pPr lvl="1"/>
            <a:r>
              <a:rPr lang="en-IN" dirty="0" smtClean="0"/>
              <a:t>d </a:t>
            </a:r>
            <a:r>
              <a:rPr lang="en-IN" dirty="0"/>
              <a:t>1–3 in patients not </a:t>
            </a:r>
            <a:r>
              <a:rPr lang="en-IN" dirty="0" smtClean="0"/>
              <a:t>treated with  glucocorticoids </a:t>
            </a:r>
            <a:r>
              <a:rPr lang="en-IN" dirty="0"/>
              <a:t>and </a:t>
            </a:r>
            <a:endParaRPr lang="en-IN" dirty="0" smtClean="0"/>
          </a:p>
          <a:p>
            <a:pPr lvl="1"/>
            <a:r>
              <a:rPr lang="en-IN" dirty="0" smtClean="0"/>
              <a:t>d </a:t>
            </a:r>
            <a:r>
              <a:rPr lang="en-IN" dirty="0"/>
              <a:t>3–5 in patients covered </a:t>
            </a:r>
            <a:r>
              <a:rPr lang="en-IN" dirty="0" smtClean="0"/>
              <a:t>with glucocorticoids </a:t>
            </a:r>
            <a:r>
              <a:rPr lang="en-IN" dirty="0"/>
              <a:t>for the initial 48 h</a:t>
            </a:r>
          </a:p>
        </p:txBody>
      </p:sp>
    </p:spTree>
    <p:extLst>
      <p:ext uri="{BB962C8B-B14F-4D97-AF65-F5344CB8AC3E}">
        <p14:creationId xmlns:p14="http://schemas.microsoft.com/office/powerpoint/2010/main" val="2036539184"/>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IN" sz="2400" dirty="0"/>
              <a:t>Guidelines for the further investigation and management of glucocorticoid replacement based on postoperative 0800 h </a:t>
            </a:r>
            <a:r>
              <a:rPr lang="en-IN" sz="2400" dirty="0" smtClean="0"/>
              <a:t>plasma cortisol </a:t>
            </a:r>
            <a:r>
              <a:rPr lang="en-IN" sz="2400" dirty="0"/>
              <a:t>levels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64379359"/>
              </p:ext>
            </p:extLst>
          </p:nvPr>
        </p:nvGraphicFramePr>
        <p:xfrm>
          <a:off x="457200" y="1600200"/>
          <a:ext cx="8229600" cy="4272527"/>
        </p:xfrm>
        <a:graphic>
          <a:graphicData uri="http://schemas.openxmlformats.org/drawingml/2006/table">
            <a:tbl>
              <a:tblPr firstRow="1" bandRow="1">
                <a:tableStyleId>{5940675A-B579-460E-94D1-54222C63F5DA}</a:tableStyleId>
              </a:tblPr>
              <a:tblGrid>
                <a:gridCol w="2242592"/>
                <a:gridCol w="3243808"/>
                <a:gridCol w="2743200"/>
              </a:tblGrid>
              <a:tr h="748680">
                <a:tc>
                  <a:txBody>
                    <a:bodyPr/>
                    <a:lstStyle/>
                    <a:p>
                      <a:pPr algn="ctr"/>
                      <a:r>
                        <a:rPr lang="en-IN" sz="1800" b="0" i="0" u="none" strike="noStrike" kern="1200" baseline="0" dirty="0" smtClean="0">
                          <a:solidFill>
                            <a:schemeClr val="tx1"/>
                          </a:solidFill>
                          <a:latin typeface="+mn-lt"/>
                          <a:ea typeface="+mn-ea"/>
                          <a:cs typeface="+mn-cs"/>
                        </a:rPr>
                        <a:t>0800-h Cortisol level</a:t>
                      </a:r>
                    </a:p>
                    <a:p>
                      <a:pPr algn="ctr"/>
                      <a:r>
                        <a:rPr lang="en-IN" sz="1800" b="0" i="0" u="none" strike="noStrike" kern="1200" baseline="0" dirty="0" smtClean="0">
                          <a:solidFill>
                            <a:schemeClr val="tx1"/>
                          </a:solidFill>
                          <a:latin typeface="+mn-lt"/>
                          <a:ea typeface="+mn-ea"/>
                          <a:cs typeface="+mn-cs"/>
                        </a:rPr>
                        <a:t>(</a:t>
                      </a:r>
                      <a:r>
                        <a:rPr lang="en-IN" sz="1800" b="0" i="0" u="none" strike="noStrike" kern="1200" baseline="0" dirty="0" err="1" smtClean="0">
                          <a:solidFill>
                            <a:schemeClr val="tx1"/>
                          </a:solidFill>
                          <a:latin typeface="+mn-lt"/>
                          <a:ea typeface="+mn-ea"/>
                          <a:cs typeface="+mn-cs"/>
                        </a:rPr>
                        <a:t>nM</a:t>
                      </a:r>
                      <a:r>
                        <a:rPr lang="en-IN" sz="1800" b="0" i="0" u="none" strike="noStrike" kern="1200" baseline="0" dirty="0" smtClean="0">
                          <a:solidFill>
                            <a:schemeClr val="tx1"/>
                          </a:solidFill>
                          <a:latin typeface="+mn-lt"/>
                          <a:ea typeface="+mn-ea"/>
                          <a:cs typeface="+mn-cs"/>
                        </a:rPr>
                        <a:t>)</a:t>
                      </a:r>
                      <a:endParaRPr lang="en-IN" dirty="0"/>
                    </a:p>
                  </a:txBody>
                  <a:tcPr>
                    <a:solidFill>
                      <a:schemeClr val="accent5">
                        <a:lumMod val="60000"/>
                        <a:lumOff val="40000"/>
                      </a:schemeClr>
                    </a:solidFill>
                  </a:tcPr>
                </a:tc>
                <a:tc>
                  <a:txBody>
                    <a:bodyPr/>
                    <a:lstStyle/>
                    <a:p>
                      <a:pPr algn="ctr"/>
                      <a:r>
                        <a:rPr lang="en-IN" sz="1800" b="0" i="0" u="none" strike="noStrike" kern="1200" baseline="0" dirty="0" smtClean="0">
                          <a:solidFill>
                            <a:schemeClr val="tx1"/>
                          </a:solidFill>
                          <a:latin typeface="+mn-lt"/>
                          <a:ea typeface="+mn-ea"/>
                          <a:cs typeface="+mn-cs"/>
                        </a:rPr>
                        <a:t>Glucocorticoid replacement (hydrocortisone equivalent)</a:t>
                      </a:r>
                      <a:endParaRPr lang="en-IN" dirty="0"/>
                    </a:p>
                  </a:txBody>
                  <a:tcPr>
                    <a:solidFill>
                      <a:schemeClr val="accent5">
                        <a:lumMod val="60000"/>
                        <a:lumOff val="40000"/>
                      </a:schemeClr>
                    </a:solidFill>
                  </a:tcPr>
                </a:tc>
                <a:tc>
                  <a:txBody>
                    <a:bodyPr/>
                    <a:lstStyle/>
                    <a:p>
                      <a:pPr algn="ctr"/>
                      <a:r>
                        <a:rPr lang="en-IN" sz="1800" b="0" i="0" u="none" strike="noStrike" kern="1200" baseline="0" dirty="0" smtClean="0">
                          <a:solidFill>
                            <a:schemeClr val="tx1"/>
                          </a:solidFill>
                          <a:latin typeface="+mn-lt"/>
                          <a:ea typeface="+mn-ea"/>
                          <a:cs typeface="+mn-cs"/>
                        </a:rPr>
                        <a:t>Definitive test required</a:t>
                      </a:r>
                      <a:endParaRPr lang="en-IN" dirty="0"/>
                    </a:p>
                  </a:txBody>
                  <a:tcPr>
                    <a:solidFill>
                      <a:schemeClr val="accent5">
                        <a:lumMod val="60000"/>
                        <a:lumOff val="40000"/>
                      </a:schemeClr>
                    </a:solidFill>
                  </a:tcPr>
                </a:tc>
              </a:tr>
              <a:tr h="869816">
                <a:tc>
                  <a:txBody>
                    <a:bodyPr/>
                    <a:lstStyle/>
                    <a:p>
                      <a:pPr algn="ctr"/>
                      <a:r>
                        <a:rPr lang="en-IN" sz="1800" b="0" i="0" u="none" strike="noStrike" kern="1200" baseline="0" dirty="0" smtClean="0">
                          <a:solidFill>
                            <a:schemeClr val="tx1"/>
                          </a:solidFill>
                          <a:latin typeface="+mn-lt"/>
                          <a:ea typeface="+mn-ea"/>
                          <a:cs typeface="+mn-cs"/>
                        </a:rPr>
                        <a:t>&lt; 100</a:t>
                      </a:r>
                      <a:endParaRPr lang="en-IN" dirty="0"/>
                    </a:p>
                  </a:txBody>
                  <a:tcPr>
                    <a:solidFill>
                      <a:schemeClr val="accent5">
                        <a:lumMod val="60000"/>
                        <a:lumOff val="40000"/>
                      </a:schemeClr>
                    </a:solidFill>
                  </a:tcPr>
                </a:tc>
                <a:tc>
                  <a:txBody>
                    <a:bodyPr/>
                    <a:lstStyle/>
                    <a:p>
                      <a:pPr algn="ctr"/>
                      <a:r>
                        <a:rPr lang="en-IN" sz="1800" b="0" i="0" u="none" strike="noStrike" kern="1200" baseline="0" dirty="0" smtClean="0">
                          <a:solidFill>
                            <a:schemeClr val="tx1"/>
                          </a:solidFill>
                          <a:latin typeface="+mn-lt"/>
                          <a:ea typeface="+mn-ea"/>
                          <a:cs typeface="+mn-cs"/>
                        </a:rPr>
                        <a:t>15–30 mg/d (maintenance)</a:t>
                      </a:r>
                      <a:endParaRPr lang="en-IN" dirty="0"/>
                    </a:p>
                  </a:txBody>
                  <a:tcPr>
                    <a:solidFill>
                      <a:schemeClr val="accent5">
                        <a:lumMod val="60000"/>
                        <a:lumOff val="40000"/>
                      </a:schemeClr>
                    </a:solidFill>
                  </a:tcPr>
                </a:tc>
                <a:tc>
                  <a:txBody>
                    <a:bodyPr/>
                    <a:lstStyle/>
                    <a:p>
                      <a:pPr algn="ctr"/>
                      <a:r>
                        <a:rPr lang="en-IN" sz="1800" b="0" i="0" u="none" strike="noStrike" kern="1200" baseline="0" dirty="0" smtClean="0">
                          <a:solidFill>
                            <a:schemeClr val="tx1"/>
                          </a:solidFill>
                          <a:latin typeface="+mn-lt"/>
                          <a:ea typeface="+mn-ea"/>
                          <a:cs typeface="+mn-cs"/>
                        </a:rPr>
                        <a:t>No—deficient HPA axis</a:t>
                      </a:r>
                      <a:endParaRPr lang="en-IN" dirty="0"/>
                    </a:p>
                  </a:txBody>
                  <a:tcPr>
                    <a:solidFill>
                      <a:schemeClr val="accent5">
                        <a:lumMod val="60000"/>
                        <a:lumOff val="40000"/>
                      </a:schemeClr>
                    </a:solidFill>
                  </a:tcPr>
                </a:tc>
              </a:tr>
              <a:tr h="869816">
                <a:tc>
                  <a:txBody>
                    <a:bodyPr/>
                    <a:lstStyle/>
                    <a:p>
                      <a:pPr algn="ctr"/>
                      <a:r>
                        <a:rPr lang="en-IN" sz="1800" b="0" i="0" u="none" strike="noStrike" kern="1200" baseline="0" dirty="0" smtClean="0">
                          <a:solidFill>
                            <a:schemeClr val="tx1"/>
                          </a:solidFill>
                          <a:latin typeface="+mn-lt"/>
                          <a:ea typeface="+mn-ea"/>
                          <a:cs typeface="+mn-cs"/>
                        </a:rPr>
                        <a:t>100–250</a:t>
                      </a:r>
                      <a:endParaRPr lang="en-IN" dirty="0"/>
                    </a:p>
                  </a:txBody>
                  <a:tcPr>
                    <a:solidFill>
                      <a:schemeClr val="accent5">
                        <a:lumMod val="60000"/>
                        <a:lumOff val="40000"/>
                      </a:schemeClr>
                    </a:solidFill>
                  </a:tcPr>
                </a:tc>
                <a:tc>
                  <a:txBody>
                    <a:bodyPr/>
                    <a:lstStyle/>
                    <a:p>
                      <a:pPr algn="ctr"/>
                      <a:r>
                        <a:rPr lang="en-IN" sz="1800" b="0" i="0" u="none" strike="noStrike" kern="1200" baseline="0" dirty="0" smtClean="0">
                          <a:solidFill>
                            <a:schemeClr val="tx1"/>
                          </a:solidFill>
                          <a:latin typeface="+mn-lt"/>
                          <a:ea typeface="+mn-ea"/>
                          <a:cs typeface="+mn-cs"/>
                        </a:rPr>
                        <a:t>10–20 mg, single morning dose</a:t>
                      </a:r>
                      <a:endParaRPr lang="en-IN" dirty="0"/>
                    </a:p>
                  </a:txBody>
                  <a:tcPr>
                    <a:solidFill>
                      <a:schemeClr val="accent5">
                        <a:lumMod val="60000"/>
                        <a:lumOff val="40000"/>
                      </a:schemeClr>
                    </a:solidFill>
                  </a:tcPr>
                </a:tc>
                <a:tc>
                  <a:txBody>
                    <a:bodyPr/>
                    <a:lstStyle/>
                    <a:p>
                      <a:pPr algn="ctr"/>
                      <a:r>
                        <a:rPr lang="en-IN" sz="1800" b="0" i="0" u="none" strike="noStrike" kern="1200" baseline="0" dirty="0" smtClean="0">
                          <a:solidFill>
                            <a:schemeClr val="tx1"/>
                          </a:solidFill>
                          <a:latin typeface="+mn-lt"/>
                          <a:ea typeface="+mn-ea"/>
                          <a:cs typeface="+mn-cs"/>
                        </a:rPr>
                        <a:t>Yes</a:t>
                      </a:r>
                      <a:endParaRPr lang="en-IN" dirty="0"/>
                    </a:p>
                  </a:txBody>
                  <a:tcPr>
                    <a:solidFill>
                      <a:schemeClr val="accent5">
                        <a:lumMod val="60000"/>
                        <a:lumOff val="40000"/>
                      </a:schemeClr>
                    </a:solidFill>
                  </a:tcPr>
                </a:tc>
              </a:tr>
              <a:tr h="869816">
                <a:tc>
                  <a:txBody>
                    <a:bodyPr/>
                    <a:lstStyle/>
                    <a:p>
                      <a:pPr algn="ctr"/>
                      <a:r>
                        <a:rPr lang="en-IN" sz="1800" b="0" i="0" u="none" strike="noStrike" kern="1200" baseline="0" dirty="0" smtClean="0">
                          <a:solidFill>
                            <a:schemeClr val="tx1"/>
                          </a:solidFill>
                          <a:latin typeface="+mn-lt"/>
                          <a:ea typeface="+mn-ea"/>
                          <a:cs typeface="+mn-cs"/>
                        </a:rPr>
                        <a:t>250–450</a:t>
                      </a:r>
                      <a:endParaRPr lang="en-IN" dirty="0"/>
                    </a:p>
                  </a:txBody>
                  <a:tcPr>
                    <a:solidFill>
                      <a:schemeClr val="accent5">
                        <a:lumMod val="60000"/>
                        <a:lumOff val="40000"/>
                      </a:schemeClr>
                    </a:solidFill>
                  </a:tcPr>
                </a:tc>
                <a:tc>
                  <a:txBody>
                    <a:bodyPr/>
                    <a:lstStyle/>
                    <a:p>
                      <a:pPr algn="ctr"/>
                      <a:r>
                        <a:rPr lang="en-IN" sz="1800" b="0" i="0" u="none" strike="noStrike" kern="1200" baseline="0" dirty="0" smtClean="0">
                          <a:solidFill>
                            <a:schemeClr val="tx1"/>
                          </a:solidFill>
                          <a:latin typeface="+mn-lt"/>
                          <a:ea typeface="+mn-ea"/>
                          <a:cs typeface="+mn-cs"/>
                        </a:rPr>
                        <a:t>Stress only, safe to withhold routine replacement until definitive test</a:t>
                      </a:r>
                      <a:endParaRPr lang="en-IN" dirty="0"/>
                    </a:p>
                  </a:txBody>
                  <a:tcPr>
                    <a:solidFill>
                      <a:schemeClr val="accent5">
                        <a:lumMod val="60000"/>
                        <a:lumOff val="40000"/>
                      </a:schemeClr>
                    </a:solidFill>
                  </a:tcPr>
                </a:tc>
                <a:tc>
                  <a:txBody>
                    <a:bodyPr/>
                    <a:lstStyle/>
                    <a:p>
                      <a:pPr algn="ctr"/>
                      <a:r>
                        <a:rPr lang="pt-BR" sz="1800" b="0" i="0" u="none" strike="noStrike" kern="1200" baseline="0" dirty="0" smtClean="0">
                          <a:solidFill>
                            <a:schemeClr val="tx1"/>
                          </a:solidFill>
                          <a:latin typeface="+mn-lt"/>
                          <a:ea typeface="+mn-ea"/>
                          <a:cs typeface="+mn-cs"/>
                        </a:rPr>
                        <a:t>0800 h cortisol d 7</a:t>
                      </a:r>
                    </a:p>
                    <a:p>
                      <a:pPr algn="ctr"/>
                      <a:r>
                        <a:rPr lang="en-IN" sz="1800" b="0" i="0" u="none" strike="noStrike" kern="1200" baseline="0" dirty="0" smtClean="0">
                          <a:solidFill>
                            <a:schemeClr val="tx1"/>
                          </a:solidFill>
                          <a:latin typeface="+mn-lt"/>
                          <a:ea typeface="+mn-ea"/>
                          <a:cs typeface="+mn-cs"/>
                        </a:rPr>
                        <a:t>Yes if 350 </a:t>
                      </a:r>
                      <a:r>
                        <a:rPr lang="en-IN" sz="1800" b="0" i="0" u="none" strike="noStrike" kern="1200" baseline="0" dirty="0" err="1" smtClean="0">
                          <a:solidFill>
                            <a:schemeClr val="tx1"/>
                          </a:solidFill>
                          <a:latin typeface="+mn-lt"/>
                          <a:ea typeface="+mn-ea"/>
                          <a:cs typeface="+mn-cs"/>
                        </a:rPr>
                        <a:t>nM</a:t>
                      </a:r>
                      <a:endParaRPr lang="en-IN" dirty="0"/>
                    </a:p>
                  </a:txBody>
                  <a:tcPr>
                    <a:solidFill>
                      <a:schemeClr val="accent5">
                        <a:lumMod val="60000"/>
                        <a:lumOff val="40000"/>
                      </a:schemeClr>
                    </a:solidFill>
                  </a:tcPr>
                </a:tc>
              </a:tr>
              <a:tr h="869816">
                <a:tc>
                  <a:txBody>
                    <a:bodyPr/>
                    <a:lstStyle/>
                    <a:p>
                      <a:pPr algn="ctr"/>
                      <a:r>
                        <a:rPr lang="en-IN" sz="1800" b="0" i="0" u="none" strike="noStrike" kern="1200" baseline="0" dirty="0" smtClean="0">
                          <a:solidFill>
                            <a:schemeClr val="tx1"/>
                          </a:solidFill>
                          <a:latin typeface="+mn-lt"/>
                          <a:ea typeface="+mn-ea"/>
                          <a:cs typeface="+mn-cs"/>
                        </a:rPr>
                        <a:t>&gt; 450</a:t>
                      </a:r>
                      <a:endParaRPr lang="en-IN" dirty="0"/>
                    </a:p>
                  </a:txBody>
                  <a:tcPr>
                    <a:solidFill>
                      <a:schemeClr val="accent5">
                        <a:lumMod val="60000"/>
                        <a:lumOff val="40000"/>
                      </a:schemeClr>
                    </a:solidFill>
                  </a:tcPr>
                </a:tc>
                <a:tc>
                  <a:txBody>
                    <a:bodyPr/>
                    <a:lstStyle/>
                    <a:p>
                      <a:pPr algn="ctr"/>
                      <a:r>
                        <a:rPr lang="en-IN" sz="1800" b="0" i="0" u="none" strike="noStrike" kern="1200" baseline="0" dirty="0" smtClean="0">
                          <a:solidFill>
                            <a:schemeClr val="tx1"/>
                          </a:solidFill>
                          <a:latin typeface="+mn-lt"/>
                          <a:ea typeface="+mn-ea"/>
                          <a:cs typeface="+mn-cs"/>
                        </a:rPr>
                        <a:t>No</a:t>
                      </a:r>
                      <a:endParaRPr lang="en-IN" dirty="0"/>
                    </a:p>
                  </a:txBody>
                  <a:tcPr>
                    <a:solidFill>
                      <a:schemeClr val="accent5">
                        <a:lumMod val="60000"/>
                        <a:lumOff val="40000"/>
                      </a:schemeClr>
                    </a:solidFill>
                  </a:tcPr>
                </a:tc>
                <a:tc>
                  <a:txBody>
                    <a:bodyPr/>
                    <a:lstStyle/>
                    <a:p>
                      <a:pPr algn="ctr"/>
                      <a:r>
                        <a:rPr lang="en-IN" sz="1800" b="0" i="0" u="none" strike="noStrike" kern="1200" baseline="0" dirty="0" smtClean="0">
                          <a:solidFill>
                            <a:schemeClr val="tx1"/>
                          </a:solidFill>
                          <a:latin typeface="+mn-lt"/>
                          <a:ea typeface="+mn-ea"/>
                          <a:cs typeface="+mn-cs"/>
                        </a:rPr>
                        <a:t>No—normal HPA axis</a:t>
                      </a:r>
                      <a:endParaRPr lang="en-IN" dirty="0"/>
                    </a:p>
                  </a:txBody>
                  <a:tcPr>
                    <a:solidFill>
                      <a:schemeClr val="accent5">
                        <a:lumMod val="60000"/>
                        <a:lumOff val="40000"/>
                      </a:schemeClr>
                    </a:solidFill>
                  </a:tcPr>
                </a:tc>
              </a:tr>
            </a:tbl>
          </a:graphicData>
        </a:graphic>
      </p:graphicFrame>
    </p:spTree>
    <p:extLst>
      <p:ext uri="{BB962C8B-B14F-4D97-AF65-F5344CB8AC3E}">
        <p14:creationId xmlns:p14="http://schemas.microsoft.com/office/powerpoint/2010/main" val="4170925456"/>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864096"/>
          </a:xfrm>
        </p:spPr>
        <p:txBody>
          <a:bodyPr>
            <a:normAutofit fontScale="90000"/>
          </a:bodyPr>
          <a:lstStyle/>
          <a:p>
            <a:pPr lvl="1" algn="l" rtl="0">
              <a:spcBef>
                <a:spcPct val="0"/>
              </a:spcBef>
            </a:pPr>
            <a:r>
              <a:rPr lang="en-IN" sz="3200" dirty="0" smtClean="0"/>
              <a:t>Who needs a definitive test of their HPA axis?</a:t>
            </a:r>
            <a:r>
              <a:rPr lang="en-IN" dirty="0" smtClean="0"/>
              <a:t/>
            </a:r>
            <a:br>
              <a:rPr lang="en-IN" dirty="0" smtClean="0"/>
            </a:br>
            <a:endParaRPr lang="en-IN" dirty="0"/>
          </a:p>
        </p:txBody>
      </p:sp>
      <p:sp>
        <p:nvSpPr>
          <p:cNvPr id="3" name="Content Placeholder 2"/>
          <p:cNvSpPr>
            <a:spLocks noGrp="1"/>
          </p:cNvSpPr>
          <p:nvPr>
            <p:ph idx="1"/>
          </p:nvPr>
        </p:nvSpPr>
        <p:spPr>
          <a:xfrm>
            <a:off x="457200" y="1484784"/>
            <a:ext cx="8229600" cy="5184576"/>
          </a:xfrm>
        </p:spPr>
        <p:txBody>
          <a:bodyPr>
            <a:normAutofit/>
          </a:bodyPr>
          <a:lstStyle/>
          <a:p>
            <a:r>
              <a:rPr lang="en-IN" sz="2400" dirty="0" smtClean="0"/>
              <a:t>Only </a:t>
            </a:r>
            <a:r>
              <a:rPr lang="en-IN" sz="2400" dirty="0"/>
              <a:t>in those patients </a:t>
            </a:r>
            <a:r>
              <a:rPr lang="en-IN" sz="2400" dirty="0" smtClean="0"/>
              <a:t>with postoperative </a:t>
            </a:r>
            <a:r>
              <a:rPr lang="en-IN" sz="2400" dirty="0"/>
              <a:t>0800 h cortisol levels between 100 and 350 </a:t>
            </a:r>
            <a:r>
              <a:rPr lang="en-IN" sz="2400" dirty="0" smtClean="0"/>
              <a:t>nm</a:t>
            </a:r>
          </a:p>
          <a:p>
            <a:pPr marL="0" indent="0">
              <a:buNone/>
            </a:pPr>
            <a:endParaRPr lang="en-IN" sz="2400" dirty="0" smtClean="0"/>
          </a:p>
          <a:p>
            <a:r>
              <a:rPr lang="en-IN" sz="2400" dirty="0" smtClean="0"/>
              <a:t>A </a:t>
            </a:r>
            <a:r>
              <a:rPr lang="en-IN" sz="2400" dirty="0"/>
              <a:t>repeat 0800 h plasma cortisol at 4–6 </a:t>
            </a:r>
            <a:r>
              <a:rPr lang="en-IN" sz="2400" dirty="0" err="1"/>
              <a:t>wk</a:t>
            </a:r>
            <a:r>
              <a:rPr lang="en-IN" sz="2400" dirty="0" smtClean="0"/>
              <a:t>, 24 </a:t>
            </a:r>
            <a:r>
              <a:rPr lang="en-IN" sz="2400" dirty="0"/>
              <a:t>h after the last dose of hydrocortisone, may provide </a:t>
            </a:r>
            <a:r>
              <a:rPr lang="en-IN" sz="2400" dirty="0" smtClean="0"/>
              <a:t>additional evidence </a:t>
            </a:r>
            <a:r>
              <a:rPr lang="en-IN" sz="2400" dirty="0"/>
              <a:t>for normal HPA function. </a:t>
            </a:r>
            <a:endParaRPr lang="en-IN" sz="2400" dirty="0" smtClean="0"/>
          </a:p>
          <a:p>
            <a:pPr marL="0" indent="0">
              <a:buNone/>
            </a:pPr>
            <a:endParaRPr lang="en-IN" sz="2400" dirty="0" smtClean="0"/>
          </a:p>
          <a:p>
            <a:r>
              <a:rPr lang="en-IN" sz="2400" dirty="0" smtClean="0"/>
              <a:t>Plasma cortisol levels </a:t>
            </a:r>
            <a:r>
              <a:rPr lang="en-IN" sz="2400" dirty="0"/>
              <a:t>more than 350 nm are highly suggestive of </a:t>
            </a:r>
            <a:r>
              <a:rPr lang="en-IN" sz="2400" dirty="0" smtClean="0"/>
              <a:t>normal pituitary-adrenal function </a:t>
            </a:r>
          </a:p>
          <a:p>
            <a:endParaRPr lang="en-IN" sz="2400" dirty="0"/>
          </a:p>
          <a:p>
            <a:r>
              <a:rPr lang="en-IN" sz="2400" dirty="0" smtClean="0"/>
              <a:t>Those </a:t>
            </a:r>
            <a:r>
              <a:rPr lang="en-IN" sz="2400" dirty="0"/>
              <a:t>patients with levels less than 100 nm are likely </a:t>
            </a:r>
            <a:r>
              <a:rPr lang="en-IN" sz="2400" dirty="0" smtClean="0"/>
              <a:t>to remain </a:t>
            </a:r>
            <a:r>
              <a:rPr lang="en-IN" sz="2400" dirty="0"/>
              <a:t>ACTH </a:t>
            </a:r>
            <a:r>
              <a:rPr lang="en-IN" sz="2400" dirty="0" smtClean="0"/>
              <a:t>deficient</a:t>
            </a:r>
          </a:p>
        </p:txBody>
      </p:sp>
    </p:spTree>
    <p:extLst>
      <p:ext uri="{BB962C8B-B14F-4D97-AF65-F5344CB8AC3E}">
        <p14:creationId xmlns:p14="http://schemas.microsoft.com/office/powerpoint/2010/main" val="567835531"/>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dirty="0"/>
              <a:t>Who needs a definitive test of their HPA axis?</a:t>
            </a:r>
          </a:p>
        </p:txBody>
      </p:sp>
      <p:sp>
        <p:nvSpPr>
          <p:cNvPr id="3" name="Content Placeholder 2"/>
          <p:cNvSpPr>
            <a:spLocks noGrp="1"/>
          </p:cNvSpPr>
          <p:nvPr>
            <p:ph idx="1"/>
          </p:nvPr>
        </p:nvSpPr>
        <p:spPr/>
        <p:txBody>
          <a:bodyPr>
            <a:normAutofit/>
          </a:bodyPr>
          <a:lstStyle/>
          <a:p>
            <a:r>
              <a:rPr lang="en-IN" sz="2400" dirty="0"/>
              <a:t>There are cases where late recovery of the </a:t>
            </a:r>
            <a:r>
              <a:rPr lang="en-IN" sz="2400" dirty="0" err="1"/>
              <a:t>HPAaxis</a:t>
            </a:r>
            <a:r>
              <a:rPr lang="en-IN" sz="2400" dirty="0"/>
              <a:t> is </a:t>
            </a:r>
            <a:r>
              <a:rPr lang="en-IN" sz="2400" dirty="0" smtClean="0"/>
              <a:t>documented</a:t>
            </a:r>
          </a:p>
          <a:p>
            <a:pPr marL="0" indent="0">
              <a:buNone/>
            </a:pPr>
            <a:endParaRPr lang="en-IN" sz="2400" dirty="0"/>
          </a:p>
          <a:p>
            <a:r>
              <a:rPr lang="en-IN" sz="2400" dirty="0"/>
              <a:t>A repeat 0800h cortisol, 24 h after the last dose of hydrocortisone, performed between 4 and 6 </a:t>
            </a:r>
            <a:r>
              <a:rPr lang="en-IN" sz="2400" dirty="0" err="1"/>
              <a:t>wk</a:t>
            </a:r>
            <a:r>
              <a:rPr lang="en-IN" sz="2400" dirty="0"/>
              <a:t> postoperatively, should identify such patients.</a:t>
            </a:r>
          </a:p>
          <a:p>
            <a:pPr marL="0" indent="0">
              <a:buNone/>
            </a:pPr>
            <a:endParaRPr lang="en-IN" sz="2400" dirty="0"/>
          </a:p>
          <a:p>
            <a:r>
              <a:rPr lang="en-IN" sz="2400" dirty="0"/>
              <a:t>Those still less than 100 nm require lifelong replacement therapy, whereas those whose cortisol levels have risen to more than 100 nm should undergo a definitive test and replacement</a:t>
            </a:r>
          </a:p>
          <a:p>
            <a:endParaRPr lang="en-IN" sz="2400" dirty="0"/>
          </a:p>
        </p:txBody>
      </p:sp>
    </p:spTree>
    <p:extLst>
      <p:ext uri="{BB962C8B-B14F-4D97-AF65-F5344CB8AC3E}">
        <p14:creationId xmlns:p14="http://schemas.microsoft.com/office/powerpoint/2010/main" val="91674154"/>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1400"/>
            <a:ext cx="8229600" cy="1143000"/>
          </a:xfrm>
        </p:spPr>
        <p:txBody>
          <a:bodyPr/>
          <a:lstStyle/>
          <a:p>
            <a:r>
              <a:rPr lang="en-US" dirty="0" smtClean="0"/>
              <a:t>Pituitary apoplexy</a:t>
            </a:r>
            <a:endParaRPr lang="en-IN" dirty="0"/>
          </a:p>
        </p:txBody>
      </p:sp>
      <p:sp>
        <p:nvSpPr>
          <p:cNvPr id="3" name="Content Placeholder 2"/>
          <p:cNvSpPr>
            <a:spLocks noGrp="1"/>
          </p:cNvSpPr>
          <p:nvPr>
            <p:ph idx="1"/>
          </p:nvPr>
        </p:nvSpPr>
        <p:spPr>
          <a:xfrm>
            <a:off x="457200" y="1124744"/>
            <a:ext cx="8229600" cy="5733256"/>
          </a:xfrm>
        </p:spPr>
        <p:txBody>
          <a:bodyPr>
            <a:normAutofit fontScale="55000" lnSpcReduction="20000"/>
          </a:bodyPr>
          <a:lstStyle/>
          <a:p>
            <a:r>
              <a:rPr lang="en-IN" b="1" dirty="0"/>
              <a:t>Steroid therapy in pituitary apoplexy</a:t>
            </a:r>
          </a:p>
          <a:p>
            <a:r>
              <a:rPr lang="en-IN" dirty="0" smtClean="0"/>
              <a:t> </a:t>
            </a:r>
            <a:r>
              <a:rPr lang="en-IN" dirty="0"/>
              <a:t>Patients with pituitary apoplexy, who are </a:t>
            </a:r>
            <a:r>
              <a:rPr lang="en-IN" dirty="0" err="1" smtClean="0"/>
              <a:t>haemodynamically</a:t>
            </a:r>
            <a:r>
              <a:rPr lang="en-IN" dirty="0" smtClean="0"/>
              <a:t> unstable </a:t>
            </a:r>
          </a:p>
          <a:p>
            <a:r>
              <a:rPr lang="en-IN" dirty="0"/>
              <a:t>E</a:t>
            </a:r>
            <a:r>
              <a:rPr lang="en-IN" dirty="0" smtClean="0"/>
              <a:t>mpirical </a:t>
            </a:r>
            <a:r>
              <a:rPr lang="en-IN" dirty="0"/>
              <a:t>steroid therapy</a:t>
            </a:r>
            <a:r>
              <a:rPr lang="en-IN" dirty="0" smtClean="0"/>
              <a:t>.</a:t>
            </a:r>
          </a:p>
          <a:p>
            <a:endParaRPr lang="en-IN" dirty="0"/>
          </a:p>
          <a:p>
            <a:r>
              <a:rPr lang="en-IN" dirty="0">
                <a:solidFill>
                  <a:srgbClr val="FF0000"/>
                </a:solidFill>
              </a:rPr>
              <a:t>In adult</a:t>
            </a:r>
            <a:r>
              <a:rPr lang="en-IN" dirty="0"/>
              <a:t>s </a:t>
            </a:r>
            <a:r>
              <a:rPr lang="en-IN" dirty="0">
                <a:solidFill>
                  <a:srgbClr val="FF0000"/>
                </a:solidFill>
              </a:rPr>
              <a:t>hydrocortisone 100-200mg as an intravenous </a:t>
            </a:r>
            <a:r>
              <a:rPr lang="en-IN" dirty="0" smtClean="0">
                <a:solidFill>
                  <a:srgbClr val="FF0000"/>
                </a:solidFill>
              </a:rPr>
              <a:t>bolus is </a:t>
            </a:r>
            <a:r>
              <a:rPr lang="en-IN" dirty="0">
                <a:solidFill>
                  <a:srgbClr val="FF0000"/>
                </a:solidFill>
              </a:rPr>
              <a:t>appropriate, </a:t>
            </a:r>
            <a:r>
              <a:rPr lang="en-IN" dirty="0" smtClean="0">
                <a:solidFill>
                  <a:srgbClr val="FF0000"/>
                </a:solidFill>
              </a:rPr>
              <a:t>followed by</a:t>
            </a:r>
          </a:p>
          <a:p>
            <a:r>
              <a:rPr lang="en-IN" dirty="0" smtClean="0"/>
              <a:t>2-4mg </a:t>
            </a:r>
            <a:r>
              <a:rPr lang="en-IN" dirty="0"/>
              <a:t>per hour </a:t>
            </a:r>
            <a:r>
              <a:rPr lang="en-IN" dirty="0" smtClean="0"/>
              <a:t>by continuous </a:t>
            </a:r>
            <a:r>
              <a:rPr lang="en-IN" dirty="0"/>
              <a:t>intravenous infusion or 50-100mg six hourly </a:t>
            </a:r>
            <a:r>
              <a:rPr lang="en-IN" dirty="0" smtClean="0"/>
              <a:t>by intramuscular </a:t>
            </a:r>
            <a:r>
              <a:rPr lang="en-IN" dirty="0"/>
              <a:t>injection, </a:t>
            </a:r>
            <a:r>
              <a:rPr lang="en-IN" dirty="0" smtClean="0"/>
              <a:t>after </a:t>
            </a:r>
            <a:r>
              <a:rPr lang="en-IN" dirty="0"/>
              <a:t>drawing blood samples </a:t>
            </a:r>
            <a:r>
              <a:rPr lang="en-IN" dirty="0" smtClean="0"/>
              <a:t>for random </a:t>
            </a:r>
            <a:r>
              <a:rPr lang="en-IN" dirty="0"/>
              <a:t>cortisol, FT4, TSH, PRL, IGF1, GH, LH, FSH</a:t>
            </a:r>
            <a:r>
              <a:rPr lang="en-IN" dirty="0" smtClean="0"/>
              <a:t>, testosterone </a:t>
            </a:r>
            <a:r>
              <a:rPr lang="en-IN" dirty="0"/>
              <a:t>in men, </a:t>
            </a:r>
            <a:r>
              <a:rPr lang="en-IN" dirty="0" err="1"/>
              <a:t>oestradiol</a:t>
            </a:r>
            <a:r>
              <a:rPr lang="en-IN" dirty="0"/>
              <a:t> in women, electrolytes, </a:t>
            </a:r>
            <a:r>
              <a:rPr lang="en-IN" dirty="0" smtClean="0"/>
              <a:t>renal function</a:t>
            </a:r>
            <a:r>
              <a:rPr lang="en-IN" dirty="0"/>
              <a:t>, liver function, full blood count and clotting screen;</a:t>
            </a:r>
          </a:p>
          <a:p>
            <a:endParaRPr lang="en-IN" dirty="0" smtClean="0"/>
          </a:p>
          <a:p>
            <a:r>
              <a:rPr lang="en-IN" dirty="0" smtClean="0"/>
              <a:t> </a:t>
            </a:r>
            <a:r>
              <a:rPr lang="en-IN" dirty="0"/>
              <a:t>Indications for empirical steroid therapy in patients </a:t>
            </a:r>
            <a:r>
              <a:rPr lang="en-IN" dirty="0" smtClean="0"/>
              <a:t>with pituitary </a:t>
            </a:r>
            <a:r>
              <a:rPr lang="en-IN" dirty="0"/>
              <a:t>apoplexy </a:t>
            </a:r>
            <a:r>
              <a:rPr lang="en-IN" dirty="0" smtClean="0"/>
              <a:t>are</a:t>
            </a:r>
          </a:p>
          <a:p>
            <a:pPr lvl="1"/>
            <a:r>
              <a:rPr lang="en-IN" dirty="0" smtClean="0"/>
              <a:t> </a:t>
            </a:r>
            <a:r>
              <a:rPr lang="en-IN" dirty="0"/>
              <a:t>haemodynamic instability, </a:t>
            </a:r>
            <a:endParaRPr lang="en-IN" dirty="0" smtClean="0"/>
          </a:p>
          <a:p>
            <a:pPr lvl="1"/>
            <a:r>
              <a:rPr lang="en-IN" dirty="0" smtClean="0"/>
              <a:t>Altered consciousness </a:t>
            </a:r>
            <a:r>
              <a:rPr lang="en-IN" dirty="0"/>
              <a:t>level</a:t>
            </a:r>
            <a:r>
              <a:rPr lang="en-IN" dirty="0" smtClean="0"/>
              <a:t>,</a:t>
            </a:r>
          </a:p>
          <a:p>
            <a:pPr lvl="1"/>
            <a:r>
              <a:rPr lang="en-IN" dirty="0" smtClean="0"/>
              <a:t> </a:t>
            </a:r>
            <a:r>
              <a:rPr lang="en-IN" dirty="0"/>
              <a:t>reduced visual acuity </a:t>
            </a:r>
            <a:r>
              <a:rPr lang="en-IN" dirty="0" smtClean="0"/>
              <a:t>and</a:t>
            </a:r>
          </a:p>
          <a:p>
            <a:pPr lvl="1"/>
            <a:r>
              <a:rPr lang="en-IN" dirty="0" smtClean="0"/>
              <a:t> </a:t>
            </a:r>
            <a:r>
              <a:rPr lang="en-IN" dirty="0"/>
              <a:t>severe </a:t>
            </a:r>
            <a:r>
              <a:rPr lang="en-IN" dirty="0" smtClean="0"/>
              <a:t>visual field defects</a:t>
            </a:r>
          </a:p>
          <a:p>
            <a:pPr marL="457200" lvl="1" indent="0">
              <a:buNone/>
            </a:pPr>
            <a:endParaRPr lang="en-IN" dirty="0" smtClean="0"/>
          </a:p>
          <a:p>
            <a:pPr marL="0" indent="0">
              <a:buNone/>
            </a:pPr>
            <a:r>
              <a:rPr lang="en-IN" dirty="0" smtClean="0"/>
              <a:t>• </a:t>
            </a:r>
            <a:r>
              <a:rPr lang="en-IN" dirty="0"/>
              <a:t>Patients who do not fulfil the criteria for urgent </a:t>
            </a:r>
            <a:r>
              <a:rPr lang="en-IN" dirty="0" smtClean="0"/>
              <a:t>empirical steroid </a:t>
            </a:r>
            <a:r>
              <a:rPr lang="en-IN" dirty="0"/>
              <a:t>therapy should be considered for treatment </a:t>
            </a:r>
            <a:r>
              <a:rPr lang="en-IN" dirty="0" smtClean="0"/>
              <a:t>with steroids</a:t>
            </a:r>
            <a:r>
              <a:rPr lang="en-IN" dirty="0"/>
              <a:t>, if their 09.00 serum cortisol is less than 550nmol/l</a:t>
            </a:r>
            <a:r>
              <a:rPr lang="en-IN" dirty="0" smtClean="0"/>
              <a:t>;</a:t>
            </a:r>
            <a:endParaRPr lang="en-IN" dirty="0"/>
          </a:p>
        </p:txBody>
      </p:sp>
    </p:spTree>
    <p:extLst>
      <p:ext uri="{BB962C8B-B14F-4D97-AF65-F5344CB8AC3E}">
        <p14:creationId xmlns:p14="http://schemas.microsoft.com/office/powerpoint/2010/main" val="4141422300"/>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Orders in neurosurgery</a:t>
            </a:r>
            <a:endParaRPr lang="en-IN" dirty="0"/>
          </a:p>
        </p:txBody>
      </p:sp>
      <p:sp>
        <p:nvSpPr>
          <p:cNvPr id="3" name="Content Placeholder 2"/>
          <p:cNvSpPr>
            <a:spLocks noGrp="1"/>
          </p:cNvSpPr>
          <p:nvPr>
            <p:ph sz="half" idx="1"/>
          </p:nvPr>
        </p:nvSpPr>
        <p:spPr>
          <a:xfrm>
            <a:off x="4788024" y="1628800"/>
            <a:ext cx="4038600" cy="4525963"/>
          </a:xfrm>
        </p:spPr>
        <p:txBody>
          <a:bodyPr/>
          <a:lstStyle/>
          <a:p>
            <a:r>
              <a:rPr lang="en-US" dirty="0" smtClean="0"/>
              <a:t>Post-op</a:t>
            </a:r>
          </a:p>
          <a:p>
            <a:endParaRPr lang="en-US" dirty="0"/>
          </a:p>
          <a:p>
            <a:r>
              <a:rPr lang="en-US" dirty="0" err="1" smtClean="0"/>
              <a:t>Inj</a:t>
            </a:r>
            <a:r>
              <a:rPr lang="en-US" dirty="0" smtClean="0"/>
              <a:t> phenytoin</a:t>
            </a:r>
          </a:p>
          <a:p>
            <a:r>
              <a:rPr lang="en-US" dirty="0" err="1" smtClean="0"/>
              <a:t>Inj</a:t>
            </a:r>
            <a:r>
              <a:rPr lang="en-US" dirty="0" smtClean="0"/>
              <a:t> </a:t>
            </a:r>
            <a:r>
              <a:rPr lang="en-US" dirty="0" err="1" smtClean="0"/>
              <a:t>clox</a:t>
            </a:r>
            <a:endParaRPr lang="en-US" dirty="0" smtClean="0"/>
          </a:p>
          <a:p>
            <a:r>
              <a:rPr lang="en-US" dirty="0" err="1" smtClean="0"/>
              <a:t>Inj</a:t>
            </a:r>
            <a:r>
              <a:rPr lang="en-US" dirty="0" smtClean="0"/>
              <a:t> </a:t>
            </a:r>
            <a:r>
              <a:rPr lang="en-US" dirty="0" err="1" smtClean="0"/>
              <a:t>amikacin</a:t>
            </a:r>
            <a:endParaRPr lang="en-US" dirty="0" smtClean="0"/>
          </a:p>
          <a:p>
            <a:r>
              <a:rPr lang="en-US" dirty="0" err="1" smtClean="0">
                <a:solidFill>
                  <a:srgbClr val="FF0000"/>
                </a:solidFill>
              </a:rPr>
              <a:t>Inj</a:t>
            </a:r>
            <a:r>
              <a:rPr lang="en-US" dirty="0" smtClean="0">
                <a:solidFill>
                  <a:srgbClr val="FF0000"/>
                </a:solidFill>
              </a:rPr>
              <a:t> </a:t>
            </a:r>
            <a:r>
              <a:rPr lang="en-US" dirty="0" err="1" smtClean="0">
                <a:solidFill>
                  <a:srgbClr val="FF0000"/>
                </a:solidFill>
              </a:rPr>
              <a:t>wymesone</a:t>
            </a:r>
            <a:r>
              <a:rPr lang="en-US" dirty="0" smtClean="0">
                <a:solidFill>
                  <a:srgbClr val="FF0000"/>
                </a:solidFill>
              </a:rPr>
              <a:t> </a:t>
            </a:r>
          </a:p>
          <a:p>
            <a:r>
              <a:rPr lang="en-US" dirty="0" err="1" smtClean="0"/>
              <a:t>Inj</a:t>
            </a:r>
            <a:r>
              <a:rPr lang="en-US" dirty="0" smtClean="0"/>
              <a:t> </a:t>
            </a:r>
            <a:r>
              <a:rPr lang="en-US" dirty="0" err="1" smtClean="0"/>
              <a:t>rantac</a:t>
            </a:r>
            <a:endParaRPr lang="en-US" dirty="0" smtClean="0"/>
          </a:p>
          <a:p>
            <a:r>
              <a:rPr lang="en-US" dirty="0" err="1" smtClean="0"/>
              <a:t>Inj</a:t>
            </a:r>
            <a:r>
              <a:rPr lang="en-US" dirty="0" smtClean="0"/>
              <a:t> </a:t>
            </a:r>
            <a:r>
              <a:rPr lang="en-US" dirty="0" err="1" smtClean="0"/>
              <a:t>ketonov</a:t>
            </a:r>
            <a:endParaRPr lang="en-US" dirty="0" smtClean="0"/>
          </a:p>
          <a:p>
            <a:endParaRPr lang="en-IN" dirty="0"/>
          </a:p>
        </p:txBody>
      </p:sp>
      <p:sp>
        <p:nvSpPr>
          <p:cNvPr id="4" name="Content Placeholder 3"/>
          <p:cNvSpPr>
            <a:spLocks noGrp="1"/>
          </p:cNvSpPr>
          <p:nvPr>
            <p:ph sz="half" idx="2"/>
          </p:nvPr>
        </p:nvSpPr>
        <p:spPr>
          <a:xfrm>
            <a:off x="395536" y="1628800"/>
            <a:ext cx="4038600" cy="4525963"/>
          </a:xfrm>
        </p:spPr>
        <p:txBody>
          <a:bodyPr/>
          <a:lstStyle/>
          <a:p>
            <a:r>
              <a:rPr lang="en-US" dirty="0" smtClean="0"/>
              <a:t>Pre-op</a:t>
            </a:r>
          </a:p>
          <a:p>
            <a:endParaRPr lang="en-US" dirty="0"/>
          </a:p>
          <a:p>
            <a:r>
              <a:rPr lang="en-US" dirty="0" smtClean="0"/>
              <a:t>T </a:t>
            </a:r>
            <a:r>
              <a:rPr lang="en-US" dirty="0" err="1" smtClean="0"/>
              <a:t>eptoin</a:t>
            </a:r>
            <a:endParaRPr lang="en-US" dirty="0" smtClean="0"/>
          </a:p>
          <a:p>
            <a:r>
              <a:rPr lang="en-US" dirty="0" smtClean="0">
                <a:solidFill>
                  <a:srgbClr val="FF0000"/>
                </a:solidFill>
              </a:rPr>
              <a:t>T </a:t>
            </a:r>
            <a:r>
              <a:rPr lang="en-US" dirty="0" err="1" smtClean="0">
                <a:solidFill>
                  <a:srgbClr val="FF0000"/>
                </a:solidFill>
              </a:rPr>
              <a:t>decdac</a:t>
            </a:r>
            <a:r>
              <a:rPr lang="en-US" dirty="0" smtClean="0">
                <a:solidFill>
                  <a:srgbClr val="FF0000"/>
                </a:solidFill>
              </a:rPr>
              <a:t> </a:t>
            </a:r>
          </a:p>
          <a:p>
            <a:r>
              <a:rPr lang="en-US" dirty="0" smtClean="0"/>
              <a:t>T </a:t>
            </a:r>
            <a:r>
              <a:rPr lang="en-US" dirty="0" err="1" smtClean="0"/>
              <a:t>rantac</a:t>
            </a:r>
            <a:endParaRPr lang="en-US" dirty="0" smtClean="0"/>
          </a:p>
          <a:p>
            <a:r>
              <a:rPr lang="en-US" dirty="0" smtClean="0"/>
              <a:t>C b/c</a:t>
            </a:r>
            <a:endParaRPr lang="en-IN" dirty="0"/>
          </a:p>
        </p:txBody>
      </p:sp>
    </p:spTree>
    <p:extLst>
      <p:ext uri="{BB962C8B-B14F-4D97-AF65-F5344CB8AC3E}">
        <p14:creationId xmlns:p14="http://schemas.microsoft.com/office/powerpoint/2010/main" val="1257343632"/>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r>
              <a:rPr lang="en-US" sz="4000" smtClean="0"/>
              <a:t>History of use of steroid in tumor	</a:t>
            </a:r>
            <a:endParaRPr lang="en-IN" sz="4000" smtClean="0"/>
          </a:p>
        </p:txBody>
      </p:sp>
      <p:sp>
        <p:nvSpPr>
          <p:cNvPr id="45059" name="Rectangle 3"/>
          <p:cNvSpPr>
            <a:spLocks noGrp="1"/>
          </p:cNvSpPr>
          <p:nvPr>
            <p:ph type="body" idx="1"/>
          </p:nvPr>
        </p:nvSpPr>
        <p:spPr/>
        <p:txBody>
          <a:bodyPr>
            <a:normAutofit fontScale="92500"/>
          </a:bodyPr>
          <a:lstStyle/>
          <a:p>
            <a:pPr>
              <a:lnSpc>
                <a:spcPct val="90000"/>
              </a:lnSpc>
            </a:pPr>
            <a:r>
              <a:rPr lang="en-IN" sz="2400" dirty="0" smtClean="0"/>
              <a:t>Steroids were introduced into the care of brain cancer patients nearly 50 years ago based on their powerful effects on </a:t>
            </a:r>
            <a:r>
              <a:rPr lang="en-IN" sz="2400" dirty="0" err="1" smtClean="0"/>
              <a:t>tumor</a:t>
            </a:r>
            <a:r>
              <a:rPr lang="en-IN" sz="2400" dirty="0" smtClean="0"/>
              <a:t>-induced </a:t>
            </a:r>
            <a:r>
              <a:rPr lang="en-IN" sz="2400" dirty="0" err="1" smtClean="0"/>
              <a:t>edema</a:t>
            </a:r>
            <a:r>
              <a:rPr lang="en-IN" sz="2400" dirty="0" smtClean="0"/>
              <a:t> </a:t>
            </a:r>
          </a:p>
          <a:p>
            <a:pPr>
              <a:lnSpc>
                <a:spcPct val="90000"/>
              </a:lnSpc>
              <a:buFont typeface="Arial" charset="0"/>
              <a:buNone/>
            </a:pPr>
            <a:endParaRPr lang="en-IN" sz="2400" dirty="0" smtClean="0"/>
          </a:p>
          <a:p>
            <a:pPr>
              <a:lnSpc>
                <a:spcPct val="90000"/>
              </a:lnSpc>
            </a:pPr>
            <a:r>
              <a:rPr lang="en-IN" sz="2400" dirty="0" smtClean="0"/>
              <a:t>Ingraham pioneered the use of cortisone to treat postoperative cerebral </a:t>
            </a:r>
            <a:r>
              <a:rPr lang="en-IN" sz="2400" dirty="0" err="1" smtClean="0"/>
              <a:t>edema</a:t>
            </a:r>
            <a:r>
              <a:rPr lang="en-IN" sz="2400" dirty="0" smtClean="0"/>
              <a:t> in neurosurgical patients in 1952 </a:t>
            </a:r>
          </a:p>
          <a:p>
            <a:pPr marL="0" indent="0">
              <a:lnSpc>
                <a:spcPct val="90000"/>
              </a:lnSpc>
              <a:buNone/>
            </a:pPr>
            <a:endParaRPr lang="en-IN" sz="2400" dirty="0" smtClean="0"/>
          </a:p>
          <a:p>
            <a:pPr>
              <a:lnSpc>
                <a:spcPct val="90000"/>
              </a:lnSpc>
            </a:pPr>
            <a:r>
              <a:rPr lang="en-IN" sz="2400" dirty="0" err="1" smtClean="0"/>
              <a:t>Kofman</a:t>
            </a:r>
            <a:r>
              <a:rPr lang="en-IN" sz="2400" dirty="0" smtClean="0"/>
              <a:t> first used prednisone for </a:t>
            </a:r>
            <a:r>
              <a:rPr lang="en-IN" sz="2400" dirty="0" err="1" smtClean="0"/>
              <a:t>peritumoral</a:t>
            </a:r>
            <a:r>
              <a:rPr lang="en-IN" sz="2400" dirty="0" smtClean="0"/>
              <a:t> </a:t>
            </a:r>
            <a:r>
              <a:rPr lang="en-IN" sz="2400" dirty="0" err="1" smtClean="0"/>
              <a:t>edema</a:t>
            </a:r>
            <a:r>
              <a:rPr lang="en-IN" sz="2400" dirty="0" smtClean="0"/>
              <a:t> from brain metastases in 1957 </a:t>
            </a:r>
          </a:p>
          <a:p>
            <a:pPr>
              <a:lnSpc>
                <a:spcPct val="90000"/>
              </a:lnSpc>
            </a:pPr>
            <a:endParaRPr lang="en-IN" sz="2400" dirty="0" smtClean="0"/>
          </a:p>
          <a:p>
            <a:pPr>
              <a:lnSpc>
                <a:spcPct val="90000"/>
              </a:lnSpc>
            </a:pPr>
            <a:r>
              <a:rPr lang="en-IN" sz="2400" dirty="0" smtClean="0"/>
              <a:t>More than 40 years ago, </a:t>
            </a:r>
            <a:r>
              <a:rPr lang="en-IN" sz="2400" dirty="0" err="1" smtClean="0"/>
              <a:t>Galicich</a:t>
            </a:r>
            <a:r>
              <a:rPr lang="en-IN" sz="2400" dirty="0" smtClean="0"/>
              <a:t> demonstrated that dexamethasone effectively alleviated cerebral </a:t>
            </a:r>
            <a:r>
              <a:rPr lang="en-IN" sz="2400" dirty="0" err="1" smtClean="0"/>
              <a:t>edema</a:t>
            </a:r>
            <a:r>
              <a:rPr lang="en-IN" sz="2400" dirty="0" smtClean="0"/>
              <a:t> due to brain </a:t>
            </a:r>
            <a:r>
              <a:rPr lang="en-IN" sz="2400" dirty="0" err="1" smtClean="0"/>
              <a:t>tumors</a:t>
            </a:r>
            <a:endParaRPr lang="en-IN" sz="2400" dirty="0" smtClean="0"/>
          </a:p>
          <a:p>
            <a:pPr>
              <a:lnSpc>
                <a:spcPct val="90000"/>
              </a:lnSpc>
              <a:buFont typeface="Arial" charset="0"/>
              <a:buNone/>
            </a:pPr>
            <a:endParaRPr lang="en-IN" sz="2400" dirty="0" smtClean="0"/>
          </a:p>
          <a:p>
            <a:pPr>
              <a:lnSpc>
                <a:spcPct val="90000"/>
              </a:lnSpc>
            </a:pPr>
            <a:endParaRPr lang="en-IN" sz="2400" dirty="0" smtClean="0"/>
          </a:p>
          <a:p>
            <a:pPr>
              <a:lnSpc>
                <a:spcPct val="90000"/>
              </a:lnSpc>
            </a:pPr>
            <a:endParaRPr lang="en-IN" sz="2400" dirty="0" smtClean="0"/>
          </a:p>
        </p:txBody>
      </p:sp>
    </p:spTree>
    <p:extLst>
      <p:ext uri="{BB962C8B-B14F-4D97-AF65-F5344CB8AC3E}">
        <p14:creationId xmlns:p14="http://schemas.microsoft.com/office/powerpoint/2010/main" val="4120249405"/>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endParaRPr lang="en-IN" smtClean="0"/>
          </a:p>
        </p:txBody>
      </p:sp>
      <p:sp>
        <p:nvSpPr>
          <p:cNvPr id="46083" name="Rectangle 3"/>
          <p:cNvSpPr>
            <a:spLocks noGrp="1"/>
          </p:cNvSpPr>
          <p:nvPr>
            <p:ph type="body" idx="1"/>
          </p:nvPr>
        </p:nvSpPr>
        <p:spPr/>
        <p:txBody>
          <a:bodyPr/>
          <a:lstStyle/>
          <a:p>
            <a:pPr>
              <a:lnSpc>
                <a:spcPct val="90000"/>
              </a:lnSpc>
            </a:pPr>
            <a:r>
              <a:rPr lang="en-IN" sz="2400" smtClean="0"/>
              <a:t>Dexamethasone, which was first synthesized in 1958, to date has remained the most favorable drug for brain cancer patients. </a:t>
            </a:r>
          </a:p>
          <a:p>
            <a:pPr>
              <a:lnSpc>
                <a:spcPct val="90000"/>
              </a:lnSpc>
              <a:buFont typeface="Arial" charset="0"/>
              <a:buNone/>
            </a:pPr>
            <a:endParaRPr lang="en-IN" sz="2400" smtClean="0"/>
          </a:p>
          <a:p>
            <a:pPr>
              <a:lnSpc>
                <a:spcPct val="90000"/>
              </a:lnSpc>
            </a:pPr>
            <a:r>
              <a:rPr lang="en-IN" sz="2400" smtClean="0"/>
              <a:t>Dexamethasone has become the drug of choice in neuro-oncology, in part owing to its long half-life, low mineralocorticoid activity, and a relatively low tendency to induce psychosis. </a:t>
            </a:r>
          </a:p>
          <a:p>
            <a:pPr>
              <a:lnSpc>
                <a:spcPct val="90000"/>
              </a:lnSpc>
            </a:pPr>
            <a:endParaRPr lang="en-IN" sz="2400" smtClean="0"/>
          </a:p>
          <a:p>
            <a:pPr>
              <a:lnSpc>
                <a:spcPct val="90000"/>
              </a:lnSpc>
            </a:pPr>
            <a:r>
              <a:rPr lang="en-IN" sz="2400" smtClean="0"/>
              <a:t>Subsequently, prednisone, prednisolone, dexamethasone and methylprednisolone have demonstrated antineoplastic effects against malignancies </a:t>
            </a:r>
          </a:p>
        </p:txBody>
      </p:sp>
    </p:spTree>
    <p:extLst>
      <p:ext uri="{BB962C8B-B14F-4D97-AF65-F5344CB8AC3E}">
        <p14:creationId xmlns:p14="http://schemas.microsoft.com/office/powerpoint/2010/main" val="910122824"/>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a:xfrm>
            <a:off x="457200" y="609600"/>
            <a:ext cx="8229600" cy="334963"/>
          </a:xfrm>
        </p:spPr>
        <p:txBody>
          <a:bodyPr>
            <a:normAutofit fontScale="90000"/>
          </a:bodyPr>
          <a:lstStyle/>
          <a:p>
            <a:r>
              <a:rPr lang="en-IN" sz="4000" b="1" smtClean="0"/>
              <a:t>Molecular Mechanisms</a:t>
            </a:r>
            <a:br>
              <a:rPr lang="en-IN" sz="4000" b="1" smtClean="0"/>
            </a:br>
            <a:endParaRPr lang="en-IN" sz="4000" b="1" smtClean="0"/>
          </a:p>
        </p:txBody>
      </p:sp>
      <p:sp>
        <p:nvSpPr>
          <p:cNvPr id="47107" name="Rectangle 3"/>
          <p:cNvSpPr>
            <a:spLocks noGrp="1"/>
          </p:cNvSpPr>
          <p:nvPr>
            <p:ph type="body" sz="half" idx="1"/>
          </p:nvPr>
        </p:nvSpPr>
        <p:spPr>
          <a:xfrm>
            <a:off x="152400" y="1219200"/>
            <a:ext cx="7443936" cy="4525963"/>
          </a:xfrm>
        </p:spPr>
        <p:txBody>
          <a:bodyPr/>
          <a:lstStyle/>
          <a:p>
            <a:pPr>
              <a:lnSpc>
                <a:spcPct val="80000"/>
              </a:lnSpc>
            </a:pPr>
            <a:r>
              <a:rPr lang="en-IN" sz="1600" dirty="0" smtClean="0"/>
              <a:t>At transcriptional levels, glucocorticoids suppress synthesis of several cytokines and chemokines, such as GM CSF; </a:t>
            </a:r>
            <a:r>
              <a:rPr lang="en-IN" sz="1600" i="1" dirty="0" smtClean="0"/>
              <a:t>IL-1</a:t>
            </a:r>
            <a:r>
              <a:rPr lang="en-IN" sz="1600" dirty="0" smtClean="0"/>
              <a:t>β</a:t>
            </a:r>
            <a:r>
              <a:rPr lang="en-IN" sz="1600" i="1" dirty="0" smtClean="0"/>
              <a:t>, -4, -5, -8</a:t>
            </a:r>
            <a:r>
              <a:rPr lang="en-IN" sz="1600" dirty="0" smtClean="0"/>
              <a:t> and -</a:t>
            </a:r>
            <a:r>
              <a:rPr lang="en-IN" sz="1600" i="1" dirty="0" smtClean="0"/>
              <a:t>10</a:t>
            </a:r>
            <a:r>
              <a:rPr lang="en-IN" sz="1600" dirty="0" smtClean="0"/>
              <a:t>; as well as </a:t>
            </a:r>
            <a:r>
              <a:rPr lang="en-IN" sz="1600" i="1" dirty="0" smtClean="0"/>
              <a:t>eotaxin</a:t>
            </a:r>
            <a:r>
              <a:rPr lang="en-IN" sz="1600" dirty="0" smtClean="0"/>
              <a:t> and </a:t>
            </a:r>
            <a:r>
              <a:rPr lang="en-IN" sz="1600" i="1" dirty="0" smtClean="0"/>
              <a:t>lipocortin 1</a:t>
            </a:r>
            <a:r>
              <a:rPr lang="en-IN" sz="1600" dirty="0" smtClean="0"/>
              <a:t>, which are involved in the regulation of the inflammatory reaction. </a:t>
            </a:r>
          </a:p>
          <a:p>
            <a:pPr>
              <a:lnSpc>
                <a:spcPct val="80000"/>
              </a:lnSpc>
            </a:pPr>
            <a:endParaRPr lang="en-IN" sz="1600" dirty="0" smtClean="0"/>
          </a:p>
          <a:p>
            <a:pPr>
              <a:lnSpc>
                <a:spcPct val="80000"/>
              </a:lnSpc>
            </a:pPr>
            <a:r>
              <a:rPr lang="en-IN" sz="1600" dirty="0" smtClean="0"/>
              <a:t>Interact with other transcription factors such as NF-κB, activating protein 1, p53, CRE-binding protein, signal transducer &amp; the STAT3, STAT5 and others, indirectly influencing the activity of the latter on their own target genes </a:t>
            </a:r>
          </a:p>
          <a:p>
            <a:pPr>
              <a:lnSpc>
                <a:spcPct val="80000"/>
              </a:lnSpc>
            </a:pPr>
            <a:endParaRPr lang="en-IN" sz="1600" dirty="0" smtClean="0"/>
          </a:p>
          <a:p>
            <a:pPr>
              <a:lnSpc>
                <a:spcPct val="80000"/>
              </a:lnSpc>
            </a:pPr>
            <a:r>
              <a:rPr lang="en-IN" sz="1600" dirty="0" smtClean="0"/>
              <a:t>NF-κB activates many of the inflammatory pathways through its regulation of the production of proinflammatory cytokines and chemokines. Inhibition of NF-κB results in an anti-inflammatory effect </a:t>
            </a:r>
          </a:p>
        </p:txBody>
      </p:sp>
      <p:sp>
        <p:nvSpPr>
          <p:cNvPr id="47115" name="Rectangle 11"/>
          <p:cNvSpPr>
            <a:spLocks noGrp="1"/>
          </p:cNvSpPr>
          <p:nvPr>
            <p:ph sz="half" idx="2"/>
          </p:nvPr>
        </p:nvSpPr>
        <p:spPr/>
        <p:txBody>
          <a:bodyPr/>
          <a:lstStyle/>
          <a:p>
            <a:pPr>
              <a:lnSpc>
                <a:spcPct val="80000"/>
              </a:lnSpc>
            </a:pPr>
            <a:endParaRPr lang="en-IN" sz="1600" smtClean="0"/>
          </a:p>
        </p:txBody>
      </p:sp>
    </p:spTree>
    <p:extLst>
      <p:ext uri="{BB962C8B-B14F-4D97-AF65-F5344CB8AC3E}">
        <p14:creationId xmlns:p14="http://schemas.microsoft.com/office/powerpoint/2010/main" val="86180765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6967" name="Group 231"/>
          <p:cNvGraphicFramePr>
            <a:graphicFrameLocks noGrp="1"/>
          </p:cNvGraphicFramePr>
          <p:nvPr>
            <p:ph/>
          </p:nvPr>
        </p:nvGraphicFramePr>
        <p:xfrm>
          <a:off x="304800" y="1066800"/>
          <a:ext cx="8229600" cy="4157665"/>
        </p:xfrm>
        <a:graphic>
          <a:graphicData uri="http://schemas.openxmlformats.org/drawingml/2006/table">
            <a:tbl>
              <a:tblPr/>
              <a:tblGrid>
                <a:gridCol w="2239963"/>
                <a:gridCol w="1874837"/>
                <a:gridCol w="2057400"/>
                <a:gridCol w="2057400"/>
              </a:tblGrid>
              <a:tr h="519113">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00FF"/>
                          </a:solidFill>
                          <a:effectLst/>
                          <a:latin typeface="Arial" pitchFamily="-105" charset="0"/>
                        </a:rPr>
                        <a:t>Preparations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520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FF3300"/>
                          </a:solidFill>
                          <a:effectLst/>
                          <a:latin typeface="Arial" pitchFamily="-105" charset="0"/>
                        </a:rPr>
                        <a:t>Drug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FF3300"/>
                          </a:solidFill>
                          <a:effectLst/>
                          <a:latin typeface="Arial" pitchFamily="-105" charset="0"/>
                        </a:rPr>
                        <a:t>Anti-inflam.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FF3300"/>
                          </a:solidFill>
                          <a:effectLst/>
                          <a:latin typeface="Arial" pitchFamily="-105" charset="0"/>
                        </a:rPr>
                        <a:t>Salt retaining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FF3300"/>
                          </a:solidFill>
                          <a:effectLst/>
                          <a:latin typeface="Arial" pitchFamily="-105" charset="0"/>
                        </a:rPr>
                        <a:t>Topical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rgbClr val="0000FF"/>
                          </a:solidFill>
                          <a:effectLst/>
                          <a:latin typeface="Arial" pitchFamily="-105" charset="0"/>
                        </a:rPr>
                        <a:t>Long acting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520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2"/>
                          </a:solidFill>
                          <a:effectLst/>
                          <a:latin typeface="Arial" pitchFamily="-105" charset="0"/>
                        </a:rPr>
                        <a:t>Betamethasone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05" charset="0"/>
                        </a:rPr>
                        <a:t>25-40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2"/>
                          </a:solidFill>
                          <a:effectLst/>
                          <a:latin typeface="Arial" pitchFamily="-105" charset="0"/>
                        </a:rPr>
                        <a:t>Dexamethasone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rgbClr val="0000FF"/>
                          </a:solidFill>
                          <a:effectLst/>
                          <a:latin typeface="Arial" pitchFamily="-105" charset="0"/>
                        </a:rPr>
                        <a:t>Mineralocorticoids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520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2"/>
                          </a:solidFill>
                          <a:effectLst/>
                          <a:latin typeface="Arial" pitchFamily="-105" charset="0"/>
                        </a:rPr>
                        <a:t>Fludrocortisone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250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2"/>
                          </a:solidFill>
                          <a:effectLst/>
                          <a:latin typeface="Arial" pitchFamily="-105" charset="0"/>
                        </a:rPr>
                        <a:t>DOCA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05"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05"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50570292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Disruption </a:t>
            </a:r>
            <a:r>
              <a:rPr lang="en-IN" dirty="0"/>
              <a:t>of the BBB</a:t>
            </a:r>
            <a:br>
              <a:rPr lang="en-IN" dirty="0"/>
            </a:br>
            <a:endParaRPr lang="en-IN" dirty="0"/>
          </a:p>
        </p:txBody>
      </p:sp>
      <p:sp>
        <p:nvSpPr>
          <p:cNvPr id="3" name="Content Placeholder 2"/>
          <p:cNvSpPr>
            <a:spLocks noGrp="1"/>
          </p:cNvSpPr>
          <p:nvPr>
            <p:ph idx="1"/>
          </p:nvPr>
        </p:nvSpPr>
        <p:spPr/>
        <p:txBody>
          <a:bodyPr/>
          <a:lstStyle/>
          <a:p>
            <a:r>
              <a:rPr lang="en-IN" dirty="0" smtClean="0"/>
              <a:t>Trauma</a:t>
            </a:r>
          </a:p>
          <a:p>
            <a:r>
              <a:rPr lang="en-IN" dirty="0" smtClean="0"/>
              <a:t>Inflammatory </a:t>
            </a:r>
            <a:r>
              <a:rPr lang="en-IN" dirty="0"/>
              <a:t>and autoimmune disease, </a:t>
            </a:r>
            <a:endParaRPr lang="en-IN" dirty="0" smtClean="0"/>
          </a:p>
          <a:p>
            <a:r>
              <a:rPr lang="en-IN" dirty="0" smtClean="0"/>
              <a:t>Infection</a:t>
            </a:r>
          </a:p>
          <a:p>
            <a:r>
              <a:rPr lang="en-IN" dirty="0" smtClean="0"/>
              <a:t>Cerebrovascular disease</a:t>
            </a:r>
          </a:p>
          <a:p>
            <a:r>
              <a:rPr lang="en-IN" dirty="0" smtClean="0"/>
              <a:t>Neurodegenerative disease </a:t>
            </a:r>
          </a:p>
          <a:p>
            <a:r>
              <a:rPr lang="en-IN" dirty="0" smtClean="0"/>
              <a:t>Epilepsy</a:t>
            </a:r>
            <a:r>
              <a:rPr lang="en-IN" dirty="0"/>
              <a:t>, and </a:t>
            </a:r>
            <a:endParaRPr lang="en-IN" dirty="0" smtClean="0"/>
          </a:p>
          <a:p>
            <a:r>
              <a:rPr lang="en-IN" dirty="0" err="1" smtClean="0"/>
              <a:t>Neoplasia</a:t>
            </a:r>
            <a:endParaRPr lang="en-IN" dirty="0"/>
          </a:p>
        </p:txBody>
      </p:sp>
    </p:spTree>
    <p:extLst>
      <p:ext uri="{BB962C8B-B14F-4D97-AF65-F5344CB8AC3E}">
        <p14:creationId xmlns:p14="http://schemas.microsoft.com/office/powerpoint/2010/main" val="881711872"/>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Disruption of the BBB</a:t>
            </a:r>
            <a:br>
              <a:rPr lang="en-IN" dirty="0"/>
            </a:br>
            <a:endParaRPr lang="en-IN" dirty="0"/>
          </a:p>
        </p:txBody>
      </p:sp>
      <p:sp>
        <p:nvSpPr>
          <p:cNvPr id="3" name="Content Placeholder 2"/>
          <p:cNvSpPr>
            <a:spLocks noGrp="1"/>
          </p:cNvSpPr>
          <p:nvPr>
            <p:ph idx="1"/>
          </p:nvPr>
        </p:nvSpPr>
        <p:spPr/>
        <p:txBody>
          <a:bodyPr>
            <a:normAutofit fontScale="92500" lnSpcReduction="10000"/>
          </a:bodyPr>
          <a:lstStyle/>
          <a:p>
            <a:r>
              <a:rPr lang="en-IN" dirty="0" err="1"/>
              <a:t>Klatzo</a:t>
            </a:r>
            <a:r>
              <a:rPr lang="en-IN" dirty="0"/>
              <a:t> first characterized brain </a:t>
            </a:r>
            <a:r>
              <a:rPr lang="en-IN" dirty="0" err="1"/>
              <a:t>edema</a:t>
            </a:r>
            <a:r>
              <a:rPr lang="en-IN" dirty="0"/>
              <a:t> as a cytotoxic versus a </a:t>
            </a:r>
            <a:r>
              <a:rPr lang="en-IN" dirty="0" err="1"/>
              <a:t>vasogenic</a:t>
            </a:r>
            <a:r>
              <a:rPr lang="en-IN" dirty="0"/>
              <a:t> </a:t>
            </a:r>
            <a:r>
              <a:rPr lang="en-IN" dirty="0" smtClean="0"/>
              <a:t>process</a:t>
            </a:r>
          </a:p>
          <a:p>
            <a:pPr marL="0" indent="0">
              <a:buNone/>
            </a:pPr>
            <a:endParaRPr lang="en-IN" dirty="0" smtClean="0"/>
          </a:p>
          <a:p>
            <a:r>
              <a:rPr lang="en-IN" dirty="0"/>
              <a:t>BBB remains </a:t>
            </a:r>
            <a:r>
              <a:rPr lang="en-IN" dirty="0" smtClean="0"/>
              <a:t>intact in cytotoxic </a:t>
            </a:r>
            <a:r>
              <a:rPr lang="en-IN" dirty="0" err="1" smtClean="0"/>
              <a:t>edema</a:t>
            </a:r>
            <a:endParaRPr lang="en-IN" dirty="0" smtClean="0"/>
          </a:p>
          <a:p>
            <a:endParaRPr lang="en-IN" dirty="0" smtClean="0"/>
          </a:p>
          <a:p>
            <a:r>
              <a:rPr lang="en-IN" dirty="0" smtClean="0"/>
              <a:t>Corticosteroid </a:t>
            </a:r>
            <a:r>
              <a:rPr lang="en-IN" dirty="0"/>
              <a:t>therapy after brain </a:t>
            </a:r>
            <a:r>
              <a:rPr lang="en-IN" dirty="0" err="1"/>
              <a:t>tumor</a:t>
            </a:r>
            <a:r>
              <a:rPr lang="en-IN" dirty="0"/>
              <a:t> surgery </a:t>
            </a:r>
            <a:r>
              <a:rPr lang="en-IN" dirty="0" smtClean="0"/>
              <a:t>helps re-establish the BBB </a:t>
            </a:r>
            <a:r>
              <a:rPr lang="en-IN" dirty="0"/>
              <a:t>integrity</a:t>
            </a:r>
            <a:r>
              <a:rPr lang="en-IN" dirty="0" smtClean="0"/>
              <a:t>.</a:t>
            </a:r>
          </a:p>
          <a:p>
            <a:endParaRPr lang="en-US" dirty="0"/>
          </a:p>
          <a:p>
            <a:r>
              <a:rPr lang="en-IN" sz="1600" dirty="0" err="1">
                <a:solidFill>
                  <a:srgbClr val="FF0000"/>
                </a:solidFill>
              </a:rPr>
              <a:t>Cairncross</a:t>
            </a:r>
            <a:r>
              <a:rPr lang="en-IN" sz="1600" dirty="0">
                <a:solidFill>
                  <a:srgbClr val="FF0000"/>
                </a:solidFill>
              </a:rPr>
              <a:t> JG, Macdonald DR, </a:t>
            </a:r>
            <a:r>
              <a:rPr lang="en-IN" sz="1600" dirty="0" err="1">
                <a:solidFill>
                  <a:srgbClr val="FF0000"/>
                </a:solidFill>
              </a:rPr>
              <a:t>Pexman</a:t>
            </a:r>
            <a:r>
              <a:rPr lang="en-IN" sz="1600" dirty="0">
                <a:solidFill>
                  <a:srgbClr val="FF0000"/>
                </a:solidFill>
              </a:rPr>
              <a:t> JH, et al: </a:t>
            </a:r>
            <a:r>
              <a:rPr lang="en-IN" sz="1600" dirty="0">
                <a:solidFill>
                  <a:srgbClr val="FF0000"/>
                </a:solidFill>
                <a:hlinkClick r:id="rId2"/>
              </a:rPr>
              <a:t>Steroid-induced CT changes in patients with recurrent malignant </a:t>
            </a:r>
            <a:r>
              <a:rPr lang="en-IN" sz="1600" dirty="0" err="1">
                <a:solidFill>
                  <a:srgbClr val="FF0000"/>
                </a:solidFill>
                <a:hlinkClick r:id="rId2"/>
              </a:rPr>
              <a:t>glioma</a:t>
            </a:r>
            <a:r>
              <a:rPr lang="en-IN" sz="1600" dirty="0">
                <a:solidFill>
                  <a:srgbClr val="FF0000"/>
                </a:solidFill>
                <a:hlinkClick r:id="rId2"/>
              </a:rPr>
              <a:t>.</a:t>
            </a:r>
            <a:r>
              <a:rPr lang="en-IN" sz="1600" dirty="0">
                <a:solidFill>
                  <a:srgbClr val="FF0000"/>
                </a:solidFill>
              </a:rPr>
              <a:t> </a:t>
            </a:r>
            <a:r>
              <a:rPr lang="en-IN" sz="1600" i="1" dirty="0">
                <a:solidFill>
                  <a:srgbClr val="FF0000"/>
                </a:solidFill>
              </a:rPr>
              <a:t>Neurology</a:t>
            </a:r>
            <a:r>
              <a:rPr lang="en-IN" sz="1600" dirty="0">
                <a:solidFill>
                  <a:srgbClr val="FF0000"/>
                </a:solidFill>
              </a:rPr>
              <a:t> 1988; 38:724-726</a:t>
            </a:r>
          </a:p>
        </p:txBody>
      </p:sp>
    </p:spTree>
    <p:extLst>
      <p:ext uri="{BB962C8B-B14F-4D97-AF65-F5344CB8AC3E}">
        <p14:creationId xmlns:p14="http://schemas.microsoft.com/office/powerpoint/2010/main" val="1231343364"/>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4088" y="-99392"/>
            <a:ext cx="3600400" cy="987309"/>
          </a:xfrm>
        </p:spPr>
        <p:txBody>
          <a:bodyPr>
            <a:normAutofit fontScale="90000"/>
          </a:bodyPr>
          <a:lstStyle/>
          <a:p>
            <a:r>
              <a:rPr lang="en-US" dirty="0" smtClean="0"/>
              <a:t>Cerebral edema</a:t>
            </a:r>
            <a:endParaRPr lang="en-IN" dirty="0"/>
          </a:p>
        </p:txBody>
      </p:sp>
      <p:sp>
        <p:nvSpPr>
          <p:cNvPr id="7" name="Rectangle 6"/>
          <p:cNvSpPr/>
          <p:nvPr/>
        </p:nvSpPr>
        <p:spPr>
          <a:xfrm>
            <a:off x="395536" y="2348880"/>
            <a:ext cx="3600400" cy="20882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AutoNum type="arabicPeriod"/>
            </a:pPr>
            <a:r>
              <a:rPr lang="en-US" dirty="0" smtClean="0"/>
              <a:t>Vasogenic edema</a:t>
            </a:r>
          </a:p>
          <a:p>
            <a:pPr marL="342900" indent="-342900" algn="ctr">
              <a:buAutoNum type="arabicPeriod"/>
            </a:pPr>
            <a:r>
              <a:rPr lang="en-US" dirty="0" smtClean="0"/>
              <a:t>Cytotoxic edema </a:t>
            </a:r>
          </a:p>
          <a:p>
            <a:pPr marL="342900" indent="-342900" algn="ctr">
              <a:buAutoNum type="arabicPeriod"/>
            </a:pPr>
            <a:r>
              <a:rPr lang="en-US" dirty="0" smtClean="0"/>
              <a:t>Interstitial edema</a:t>
            </a:r>
            <a:endParaRPr lang="en-IN"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55456768"/>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15416"/>
            <a:ext cx="8229600" cy="1143000"/>
          </a:xfrm>
        </p:spPr>
        <p:txBody>
          <a:bodyPr/>
          <a:lstStyle/>
          <a:p>
            <a:r>
              <a:rPr lang="en-US" dirty="0" smtClean="0"/>
              <a:t>Steroids</a:t>
            </a:r>
            <a:endParaRPr lang="en-IN" dirty="0"/>
          </a:p>
        </p:txBody>
      </p:sp>
      <p:sp>
        <p:nvSpPr>
          <p:cNvPr id="3" name="Content Placeholder 2"/>
          <p:cNvSpPr>
            <a:spLocks noGrp="1"/>
          </p:cNvSpPr>
          <p:nvPr>
            <p:ph idx="1"/>
          </p:nvPr>
        </p:nvSpPr>
        <p:spPr>
          <a:xfrm>
            <a:off x="457200" y="980728"/>
            <a:ext cx="8229600" cy="4752527"/>
          </a:xfrm>
        </p:spPr>
        <p:txBody>
          <a:bodyPr>
            <a:normAutofit fontScale="77500" lnSpcReduction="20000"/>
          </a:bodyPr>
          <a:lstStyle/>
          <a:p>
            <a:r>
              <a:rPr lang="en-IN" dirty="0" smtClean="0"/>
              <a:t>Glucocorticoids  primarily reduce </a:t>
            </a:r>
            <a:r>
              <a:rPr lang="en-IN" dirty="0"/>
              <a:t>vascular permeability of vessels rather than reduced VEGF </a:t>
            </a:r>
            <a:r>
              <a:rPr lang="en-IN" dirty="0" smtClean="0"/>
              <a:t>production</a:t>
            </a:r>
          </a:p>
          <a:p>
            <a:endParaRPr lang="en-IN" dirty="0" smtClean="0"/>
          </a:p>
          <a:p>
            <a:r>
              <a:rPr lang="en-IN" dirty="0" smtClean="0"/>
              <a:t> </a:t>
            </a:r>
            <a:r>
              <a:rPr lang="en-IN" dirty="0"/>
              <a:t>This inhibition of the effects of VPF/VEGF on the vasculature is associated with interference of VEGF's action on vessels and requires the glucocorticoid </a:t>
            </a:r>
            <a:r>
              <a:rPr lang="en-IN" dirty="0" smtClean="0"/>
              <a:t>receptor</a:t>
            </a:r>
          </a:p>
          <a:p>
            <a:endParaRPr lang="en-IN" dirty="0" smtClean="0"/>
          </a:p>
          <a:p>
            <a:r>
              <a:rPr lang="en-IN" dirty="0" smtClean="0"/>
              <a:t>Thus</a:t>
            </a:r>
            <a:r>
              <a:rPr lang="en-IN" dirty="0"/>
              <a:t>, the effects of steroids in </a:t>
            </a:r>
            <a:r>
              <a:rPr lang="en-IN" dirty="0" err="1"/>
              <a:t>tumor</a:t>
            </a:r>
            <a:r>
              <a:rPr lang="en-IN" dirty="0"/>
              <a:t>-induced </a:t>
            </a:r>
            <a:r>
              <a:rPr lang="en-IN" dirty="0" err="1"/>
              <a:t>vasogenic</a:t>
            </a:r>
            <a:r>
              <a:rPr lang="en-IN" dirty="0"/>
              <a:t> </a:t>
            </a:r>
            <a:r>
              <a:rPr lang="en-IN" dirty="0" err="1"/>
              <a:t>edema</a:t>
            </a:r>
            <a:r>
              <a:rPr lang="en-IN" dirty="0"/>
              <a:t> is to restrict permeability of the BBB to </a:t>
            </a:r>
            <a:r>
              <a:rPr lang="en-IN" dirty="0" smtClean="0"/>
              <a:t>macromolecules</a:t>
            </a:r>
          </a:p>
          <a:p>
            <a:endParaRPr lang="en-IN" dirty="0" smtClean="0"/>
          </a:p>
          <a:p>
            <a:r>
              <a:rPr lang="en-IN" dirty="0" smtClean="0"/>
              <a:t>By </a:t>
            </a:r>
            <a:r>
              <a:rPr lang="en-IN" dirty="0"/>
              <a:t>contrast, steroids are not effective when the BBB is not </a:t>
            </a:r>
            <a:r>
              <a:rPr lang="en-IN" dirty="0" smtClean="0"/>
              <a:t>functional</a:t>
            </a:r>
          </a:p>
          <a:p>
            <a:pPr marL="0" indent="0">
              <a:buNone/>
            </a:pPr>
            <a:endParaRPr lang="en-US" dirty="0"/>
          </a:p>
        </p:txBody>
      </p:sp>
      <p:sp>
        <p:nvSpPr>
          <p:cNvPr id="4" name="Rectangle 3"/>
          <p:cNvSpPr/>
          <p:nvPr/>
        </p:nvSpPr>
        <p:spPr>
          <a:xfrm>
            <a:off x="539552" y="6021288"/>
            <a:ext cx="8424936" cy="830997"/>
          </a:xfrm>
          <a:prstGeom prst="rect">
            <a:avLst/>
          </a:prstGeom>
        </p:spPr>
        <p:txBody>
          <a:bodyPr wrap="square">
            <a:spAutoFit/>
          </a:bodyPr>
          <a:lstStyle/>
          <a:p>
            <a:r>
              <a:rPr lang="en-IN" sz="1200" dirty="0" err="1">
                <a:solidFill>
                  <a:srgbClr val="FF0000"/>
                </a:solidFill>
              </a:rPr>
              <a:t>Heiss</a:t>
            </a:r>
            <a:r>
              <a:rPr lang="en-IN" sz="1200" dirty="0">
                <a:solidFill>
                  <a:srgbClr val="FF0000"/>
                </a:solidFill>
              </a:rPr>
              <a:t> JD, </a:t>
            </a:r>
            <a:r>
              <a:rPr lang="en-IN" sz="1200" dirty="0" err="1">
                <a:solidFill>
                  <a:srgbClr val="FF0000"/>
                </a:solidFill>
              </a:rPr>
              <a:t>Papavassiliou</a:t>
            </a:r>
            <a:r>
              <a:rPr lang="en-IN" sz="1200" dirty="0">
                <a:solidFill>
                  <a:srgbClr val="FF0000"/>
                </a:solidFill>
              </a:rPr>
              <a:t> E, Merrill MJ, et al: </a:t>
            </a:r>
            <a:r>
              <a:rPr lang="en-IN" sz="1200" dirty="0">
                <a:solidFill>
                  <a:srgbClr val="FF0000"/>
                </a:solidFill>
                <a:hlinkClick r:id="rId2"/>
              </a:rPr>
              <a:t>Mechanism of dexamethasone suppression of brain </a:t>
            </a:r>
            <a:r>
              <a:rPr lang="en-IN" sz="1200" dirty="0" err="1">
                <a:solidFill>
                  <a:srgbClr val="FF0000"/>
                </a:solidFill>
                <a:hlinkClick r:id="rId2"/>
              </a:rPr>
              <a:t>tumor</a:t>
            </a:r>
            <a:r>
              <a:rPr lang="en-IN" sz="1200" dirty="0">
                <a:solidFill>
                  <a:srgbClr val="FF0000"/>
                </a:solidFill>
                <a:hlinkClick r:id="rId2"/>
              </a:rPr>
              <a:t>-associated vascular permeability in rats. Involvement of the glucocorticoid receptor and vascular permeability factor.</a:t>
            </a:r>
            <a:r>
              <a:rPr lang="en-IN" sz="1200" dirty="0">
                <a:solidFill>
                  <a:srgbClr val="FF0000"/>
                </a:solidFill>
              </a:rPr>
              <a:t> </a:t>
            </a:r>
            <a:r>
              <a:rPr lang="en-IN" sz="1200" i="1" dirty="0">
                <a:solidFill>
                  <a:srgbClr val="FF0000"/>
                </a:solidFill>
              </a:rPr>
              <a:t>J </a:t>
            </a:r>
            <a:r>
              <a:rPr lang="en-IN" sz="1200" i="1" dirty="0" err="1">
                <a:solidFill>
                  <a:srgbClr val="FF0000"/>
                </a:solidFill>
              </a:rPr>
              <a:t>Clin</a:t>
            </a:r>
            <a:r>
              <a:rPr lang="en-IN" sz="1200" i="1" dirty="0">
                <a:solidFill>
                  <a:srgbClr val="FF0000"/>
                </a:solidFill>
              </a:rPr>
              <a:t> Invest</a:t>
            </a:r>
            <a:r>
              <a:rPr lang="en-IN" sz="1200" dirty="0">
                <a:solidFill>
                  <a:srgbClr val="FF0000"/>
                </a:solidFill>
              </a:rPr>
              <a:t> 1996; 98:1400-1408.</a:t>
            </a:r>
          </a:p>
          <a:p>
            <a:r>
              <a:rPr lang="en-IN" sz="1200" dirty="0" smtClean="0">
                <a:solidFill>
                  <a:srgbClr val="FF0000"/>
                </a:solidFill>
              </a:rPr>
              <a:t>. </a:t>
            </a:r>
            <a:r>
              <a:rPr lang="en-IN" sz="1200" dirty="0">
                <a:solidFill>
                  <a:srgbClr val="FF0000"/>
                </a:solidFill>
              </a:rPr>
              <a:t>Merrill MJ, Oldfield EH: </a:t>
            </a:r>
            <a:r>
              <a:rPr lang="en-IN" sz="1200" dirty="0">
                <a:solidFill>
                  <a:srgbClr val="FF0000"/>
                </a:solidFill>
                <a:hlinkClick r:id="rId3"/>
              </a:rPr>
              <a:t>A reassessment of </a:t>
            </a:r>
            <a:r>
              <a:rPr lang="en-IN" sz="1200" dirty="0" smtClean="0">
                <a:solidFill>
                  <a:srgbClr val="FF0000"/>
                </a:solidFill>
                <a:hlinkClick r:id="rId3"/>
              </a:rPr>
              <a:t>vascular </a:t>
            </a:r>
            <a:r>
              <a:rPr lang="en-IN" sz="1200" dirty="0">
                <a:solidFill>
                  <a:srgbClr val="FF0000"/>
                </a:solidFill>
                <a:hlinkClick r:id="rId3"/>
              </a:rPr>
              <a:t>endothelial growth factor in central nervous system pathology.</a:t>
            </a:r>
            <a:r>
              <a:rPr lang="en-IN" sz="1200" dirty="0">
                <a:solidFill>
                  <a:srgbClr val="FF0000"/>
                </a:solidFill>
              </a:rPr>
              <a:t> </a:t>
            </a:r>
            <a:r>
              <a:rPr lang="en-IN" sz="1200" i="1" dirty="0">
                <a:solidFill>
                  <a:srgbClr val="FF0000"/>
                </a:solidFill>
              </a:rPr>
              <a:t>J </a:t>
            </a:r>
            <a:r>
              <a:rPr lang="en-IN" sz="1200" i="1" dirty="0" err="1">
                <a:solidFill>
                  <a:srgbClr val="FF0000"/>
                </a:solidFill>
              </a:rPr>
              <a:t>Neurosurg</a:t>
            </a:r>
            <a:r>
              <a:rPr lang="en-IN" sz="1200" dirty="0">
                <a:solidFill>
                  <a:srgbClr val="FF0000"/>
                </a:solidFill>
              </a:rPr>
              <a:t> 2005; 103:853-868.</a:t>
            </a:r>
          </a:p>
        </p:txBody>
      </p:sp>
    </p:spTree>
    <p:extLst>
      <p:ext uri="{BB962C8B-B14F-4D97-AF65-F5344CB8AC3E}">
        <p14:creationId xmlns:p14="http://schemas.microsoft.com/office/powerpoint/2010/main" val="2487052646"/>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71400"/>
            <a:ext cx="8229600" cy="1143000"/>
          </a:xfrm>
        </p:spPr>
        <p:txBody>
          <a:bodyPr/>
          <a:lstStyle/>
          <a:p>
            <a:r>
              <a:rPr lang="en-US" dirty="0" smtClean="0"/>
              <a:t>Cranial surgery: Brain tumor</a:t>
            </a:r>
            <a:endParaRPr lang="en-IN" dirty="0"/>
          </a:p>
        </p:txBody>
      </p:sp>
      <p:sp>
        <p:nvSpPr>
          <p:cNvPr id="3" name="Content Placeholder 2"/>
          <p:cNvSpPr>
            <a:spLocks noGrp="1"/>
          </p:cNvSpPr>
          <p:nvPr>
            <p:ph idx="1"/>
          </p:nvPr>
        </p:nvSpPr>
        <p:spPr>
          <a:xfrm>
            <a:off x="179512" y="1124744"/>
            <a:ext cx="8964488" cy="5400600"/>
          </a:xfrm>
        </p:spPr>
        <p:txBody>
          <a:bodyPr>
            <a:normAutofit fontScale="92500" lnSpcReduction="20000"/>
          </a:bodyPr>
          <a:lstStyle/>
          <a:p>
            <a:r>
              <a:rPr lang="en-IN" dirty="0" smtClean="0"/>
              <a:t>Several </a:t>
            </a:r>
            <a:r>
              <a:rPr lang="en-IN" dirty="0"/>
              <a:t>days before surgery when there is </a:t>
            </a:r>
            <a:r>
              <a:rPr lang="en-IN" dirty="0" smtClean="0">
                <a:solidFill>
                  <a:srgbClr val="FF0000"/>
                </a:solidFill>
              </a:rPr>
              <a:t>symptomatic </a:t>
            </a:r>
            <a:r>
              <a:rPr lang="en-IN" dirty="0">
                <a:solidFill>
                  <a:srgbClr val="FF0000"/>
                </a:solidFill>
              </a:rPr>
              <a:t>brain </a:t>
            </a:r>
            <a:r>
              <a:rPr lang="en-IN" dirty="0" err="1">
                <a:solidFill>
                  <a:srgbClr val="FF0000"/>
                </a:solidFill>
              </a:rPr>
              <a:t>edema</a:t>
            </a:r>
            <a:r>
              <a:rPr lang="en-IN" dirty="0">
                <a:solidFill>
                  <a:srgbClr val="FF0000"/>
                </a:solidFill>
              </a:rPr>
              <a:t> or mass </a:t>
            </a:r>
            <a:r>
              <a:rPr lang="en-IN" dirty="0" smtClean="0">
                <a:solidFill>
                  <a:srgbClr val="FF0000"/>
                </a:solidFill>
              </a:rPr>
              <a:t>effect</a:t>
            </a:r>
          </a:p>
          <a:p>
            <a:pPr marL="0" indent="0">
              <a:buNone/>
            </a:pPr>
            <a:endParaRPr lang="en-IN" dirty="0" smtClean="0">
              <a:solidFill>
                <a:srgbClr val="FF0000"/>
              </a:solidFill>
            </a:endParaRPr>
          </a:p>
          <a:p>
            <a:r>
              <a:rPr lang="en-IN" dirty="0" smtClean="0"/>
              <a:t>Typical </a:t>
            </a:r>
            <a:r>
              <a:rPr lang="en-IN" dirty="0"/>
              <a:t>dose is 16 mg/day or 4 mg four times a </a:t>
            </a:r>
            <a:r>
              <a:rPr lang="en-IN" dirty="0" smtClean="0"/>
              <a:t>day</a:t>
            </a:r>
          </a:p>
          <a:p>
            <a:pPr marL="0" indent="0">
              <a:buNone/>
            </a:pPr>
            <a:endParaRPr lang="en-IN" dirty="0" smtClean="0"/>
          </a:p>
          <a:p>
            <a:r>
              <a:rPr lang="en-IN" dirty="0"/>
              <a:t>In </a:t>
            </a:r>
            <a:r>
              <a:rPr lang="en-IN" dirty="0" smtClean="0"/>
              <a:t>brain </a:t>
            </a:r>
            <a:r>
              <a:rPr lang="en-IN" dirty="0" err="1"/>
              <a:t>edema</a:t>
            </a:r>
            <a:r>
              <a:rPr lang="en-IN" dirty="0"/>
              <a:t>, there appears to be a dose threshold that must be surpassed before symptomatic benefit is </a:t>
            </a:r>
            <a:r>
              <a:rPr lang="en-IN" dirty="0" smtClean="0"/>
              <a:t>derived</a:t>
            </a:r>
            <a:endParaRPr lang="en-IN" dirty="0"/>
          </a:p>
          <a:p>
            <a:pPr marL="0" indent="0">
              <a:buNone/>
            </a:pPr>
            <a:endParaRPr lang="en-IN" dirty="0" smtClean="0"/>
          </a:p>
          <a:p>
            <a:r>
              <a:rPr lang="en-IN" dirty="0" smtClean="0"/>
              <a:t>Therefore</a:t>
            </a:r>
            <a:r>
              <a:rPr lang="en-IN" dirty="0"/>
              <a:t>, dexamethasone should be started at a high dose in patients with large amounts of brain </a:t>
            </a:r>
            <a:r>
              <a:rPr lang="en-IN" dirty="0" err="1"/>
              <a:t>edema</a:t>
            </a:r>
            <a:r>
              <a:rPr lang="en-IN" dirty="0"/>
              <a:t> and then reduced after neurological improvement has occurred.</a:t>
            </a:r>
          </a:p>
        </p:txBody>
      </p:sp>
    </p:spTree>
    <p:extLst>
      <p:ext uri="{BB962C8B-B14F-4D97-AF65-F5344CB8AC3E}">
        <p14:creationId xmlns:p14="http://schemas.microsoft.com/office/powerpoint/2010/main" val="1047622041"/>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Pre-op</a:t>
            </a:r>
            <a:endParaRPr lang="en-IN" dirty="0"/>
          </a:p>
        </p:txBody>
      </p:sp>
      <p:sp>
        <p:nvSpPr>
          <p:cNvPr id="3" name="Content Placeholder 2"/>
          <p:cNvSpPr>
            <a:spLocks noGrp="1"/>
          </p:cNvSpPr>
          <p:nvPr>
            <p:ph idx="1"/>
          </p:nvPr>
        </p:nvSpPr>
        <p:spPr/>
        <p:txBody>
          <a:bodyPr>
            <a:normAutofit fontScale="92500" lnSpcReduction="10000"/>
          </a:bodyPr>
          <a:lstStyle/>
          <a:p>
            <a:r>
              <a:rPr lang="en-IN" dirty="0" smtClean="0"/>
              <a:t>Patients </a:t>
            </a:r>
            <a:r>
              <a:rPr lang="en-IN" dirty="0"/>
              <a:t>respond within 24 hours of beginning steroid </a:t>
            </a:r>
            <a:r>
              <a:rPr lang="en-IN" dirty="0" smtClean="0"/>
              <a:t>treatment</a:t>
            </a:r>
          </a:p>
          <a:p>
            <a:r>
              <a:rPr lang="en-IN" dirty="0" smtClean="0"/>
              <a:t>Decrease </a:t>
            </a:r>
            <a:r>
              <a:rPr lang="en-IN" dirty="0" err="1"/>
              <a:t>tumor</a:t>
            </a:r>
            <a:r>
              <a:rPr lang="en-IN" dirty="0"/>
              <a:t> capillary permeability and </a:t>
            </a:r>
            <a:r>
              <a:rPr lang="en-IN" dirty="0" err="1"/>
              <a:t>tumor</a:t>
            </a:r>
            <a:r>
              <a:rPr lang="en-IN" dirty="0"/>
              <a:t> blood </a:t>
            </a:r>
            <a:r>
              <a:rPr lang="en-IN" dirty="0" smtClean="0"/>
              <a:t>volume</a:t>
            </a:r>
          </a:p>
          <a:p>
            <a:r>
              <a:rPr lang="en-IN" dirty="0"/>
              <a:t>In patients undergoing more elective surgery, such as those with </a:t>
            </a:r>
            <a:r>
              <a:rPr lang="en-IN" dirty="0" err="1"/>
              <a:t>schwannomas</a:t>
            </a:r>
            <a:r>
              <a:rPr lang="en-IN" dirty="0"/>
              <a:t> and </a:t>
            </a:r>
            <a:r>
              <a:rPr lang="en-IN" dirty="0" err="1"/>
              <a:t>meningiomas</a:t>
            </a:r>
            <a:r>
              <a:rPr lang="en-IN" dirty="0"/>
              <a:t>, </a:t>
            </a:r>
            <a:r>
              <a:rPr lang="en-IN" dirty="0" smtClean="0"/>
              <a:t>may </a:t>
            </a:r>
            <a:r>
              <a:rPr lang="en-IN" dirty="0"/>
              <a:t>be given steroids beginning 3 days before </a:t>
            </a:r>
            <a:r>
              <a:rPr lang="en-IN" dirty="0" smtClean="0"/>
              <a:t>surgery</a:t>
            </a:r>
          </a:p>
          <a:p>
            <a:r>
              <a:rPr lang="en-IN" dirty="0" smtClean="0"/>
              <a:t>However</a:t>
            </a:r>
            <a:r>
              <a:rPr lang="en-IN" dirty="0"/>
              <a:t>, if there is only minimal </a:t>
            </a:r>
            <a:r>
              <a:rPr lang="en-IN" dirty="0" err="1"/>
              <a:t>edema</a:t>
            </a:r>
            <a:r>
              <a:rPr lang="en-IN" dirty="0"/>
              <a:t>, steroids are typically first given at time of </a:t>
            </a:r>
            <a:r>
              <a:rPr lang="en-IN" dirty="0" smtClean="0"/>
              <a:t>surgery </a:t>
            </a:r>
          </a:p>
        </p:txBody>
      </p:sp>
    </p:spTree>
    <p:extLst>
      <p:ext uri="{BB962C8B-B14F-4D97-AF65-F5344CB8AC3E}">
        <p14:creationId xmlns:p14="http://schemas.microsoft.com/office/powerpoint/2010/main" val="92726869"/>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Post-op</a:t>
            </a:r>
            <a:endParaRPr lang="en-IN" dirty="0"/>
          </a:p>
        </p:txBody>
      </p:sp>
      <p:sp>
        <p:nvSpPr>
          <p:cNvPr id="3" name="Content Placeholder 2"/>
          <p:cNvSpPr>
            <a:spLocks noGrp="1"/>
          </p:cNvSpPr>
          <p:nvPr>
            <p:ph idx="1"/>
          </p:nvPr>
        </p:nvSpPr>
        <p:spPr/>
        <p:txBody>
          <a:bodyPr>
            <a:normAutofit fontScale="92500" lnSpcReduction="20000"/>
          </a:bodyPr>
          <a:lstStyle/>
          <a:p>
            <a:r>
              <a:rPr lang="en-IN" dirty="0"/>
              <a:t>Patients at risk for the development of significant postoperative </a:t>
            </a:r>
            <a:r>
              <a:rPr lang="en-IN" dirty="0" err="1"/>
              <a:t>edema</a:t>
            </a:r>
            <a:r>
              <a:rPr lang="en-IN" dirty="0"/>
              <a:t> </a:t>
            </a:r>
            <a:r>
              <a:rPr lang="en-IN" dirty="0" smtClean="0"/>
              <a:t>are:</a:t>
            </a:r>
          </a:p>
          <a:p>
            <a:pPr lvl="1"/>
            <a:r>
              <a:rPr lang="en-IN" dirty="0" smtClean="0"/>
              <a:t>deep </a:t>
            </a:r>
            <a:r>
              <a:rPr lang="en-IN" dirty="0"/>
              <a:t>intrinsic </a:t>
            </a:r>
            <a:r>
              <a:rPr lang="en-IN" dirty="0" err="1"/>
              <a:t>tumors</a:t>
            </a:r>
            <a:r>
              <a:rPr lang="en-IN" dirty="0"/>
              <a:t> in which only minimal resection was </a:t>
            </a:r>
            <a:r>
              <a:rPr lang="en-IN" dirty="0" smtClean="0"/>
              <a:t>possible</a:t>
            </a:r>
          </a:p>
          <a:p>
            <a:pPr lvl="1"/>
            <a:r>
              <a:rPr lang="en-IN" dirty="0" smtClean="0"/>
              <a:t>infiltrating </a:t>
            </a:r>
            <a:r>
              <a:rPr lang="en-IN" dirty="0" err="1"/>
              <a:t>tumors</a:t>
            </a:r>
            <a:r>
              <a:rPr lang="en-IN" dirty="0"/>
              <a:t> involving a large amount of white matter, and </a:t>
            </a:r>
            <a:endParaRPr lang="en-IN" dirty="0" smtClean="0"/>
          </a:p>
          <a:p>
            <a:pPr lvl="1"/>
            <a:r>
              <a:rPr lang="en-IN" dirty="0" smtClean="0"/>
              <a:t>extensive </a:t>
            </a:r>
            <a:r>
              <a:rPr lang="en-IN" dirty="0" err="1"/>
              <a:t>edema</a:t>
            </a:r>
            <a:r>
              <a:rPr lang="en-IN" dirty="0"/>
              <a:t> before surgery</a:t>
            </a:r>
            <a:r>
              <a:rPr lang="en-IN" dirty="0" smtClean="0"/>
              <a:t>.</a:t>
            </a:r>
          </a:p>
          <a:p>
            <a:pPr lvl="1"/>
            <a:r>
              <a:rPr lang="en-IN" dirty="0"/>
              <a:t>p</a:t>
            </a:r>
            <a:r>
              <a:rPr lang="en-IN" dirty="0" smtClean="0"/>
              <a:t>rogressive </a:t>
            </a:r>
            <a:r>
              <a:rPr lang="en-IN" dirty="0"/>
              <a:t>cerebral </a:t>
            </a:r>
            <a:r>
              <a:rPr lang="en-IN" dirty="0" err="1"/>
              <a:t>edema</a:t>
            </a:r>
            <a:r>
              <a:rPr lang="en-IN" dirty="0"/>
              <a:t> </a:t>
            </a:r>
            <a:r>
              <a:rPr lang="en-IN" dirty="0" smtClean="0"/>
              <a:t>(can </a:t>
            </a:r>
            <a:r>
              <a:rPr lang="en-IN" dirty="0"/>
              <a:t>also be treatment </a:t>
            </a:r>
            <a:r>
              <a:rPr lang="en-IN" dirty="0" smtClean="0"/>
              <a:t>related)</a:t>
            </a:r>
          </a:p>
          <a:p>
            <a:r>
              <a:rPr lang="en-IN" dirty="0" smtClean="0"/>
              <a:t>Maximal </a:t>
            </a:r>
            <a:r>
              <a:rPr lang="en-IN" dirty="0"/>
              <a:t>postoperative swelling occurs between days 1 and 5 after </a:t>
            </a:r>
            <a:r>
              <a:rPr lang="en-IN" dirty="0" smtClean="0"/>
              <a:t>surgery</a:t>
            </a:r>
            <a:endParaRPr lang="en-IN" dirty="0"/>
          </a:p>
        </p:txBody>
      </p:sp>
    </p:spTree>
    <p:extLst>
      <p:ext uri="{BB962C8B-B14F-4D97-AF65-F5344CB8AC3E}">
        <p14:creationId xmlns:p14="http://schemas.microsoft.com/office/powerpoint/2010/main" val="2786633727"/>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-op</a:t>
            </a:r>
            <a:endParaRPr lang="en-IN" dirty="0"/>
          </a:p>
        </p:txBody>
      </p:sp>
      <p:sp>
        <p:nvSpPr>
          <p:cNvPr id="3" name="Content Placeholder 2"/>
          <p:cNvSpPr>
            <a:spLocks noGrp="1"/>
          </p:cNvSpPr>
          <p:nvPr>
            <p:ph idx="1"/>
          </p:nvPr>
        </p:nvSpPr>
        <p:spPr/>
        <p:txBody>
          <a:bodyPr>
            <a:normAutofit/>
          </a:bodyPr>
          <a:lstStyle/>
          <a:p>
            <a:r>
              <a:rPr lang="en-IN" dirty="0"/>
              <a:t>Regardless of the cause of the cerebral </a:t>
            </a:r>
            <a:r>
              <a:rPr lang="en-IN" dirty="0" err="1"/>
              <a:t>edema</a:t>
            </a:r>
            <a:r>
              <a:rPr lang="en-IN" dirty="0"/>
              <a:t>, management is </a:t>
            </a:r>
            <a:r>
              <a:rPr lang="en-IN" dirty="0" smtClean="0"/>
              <a:t>similar </a:t>
            </a:r>
          </a:p>
          <a:p>
            <a:r>
              <a:rPr lang="en-IN" dirty="0" smtClean="0"/>
              <a:t>These </a:t>
            </a:r>
            <a:r>
              <a:rPr lang="en-IN" dirty="0"/>
              <a:t>patients should receive maximal medical treatment of the </a:t>
            </a:r>
            <a:r>
              <a:rPr lang="en-IN" dirty="0" err="1"/>
              <a:t>edema</a:t>
            </a:r>
            <a:r>
              <a:rPr lang="en-IN" dirty="0"/>
              <a:t> and elevated </a:t>
            </a:r>
            <a:r>
              <a:rPr lang="en-IN" dirty="0" smtClean="0"/>
              <a:t>ICP</a:t>
            </a:r>
          </a:p>
          <a:p>
            <a:r>
              <a:rPr lang="en-IN" dirty="0" smtClean="0"/>
              <a:t>Steroids </a:t>
            </a:r>
            <a:r>
              <a:rPr lang="en-IN" dirty="0"/>
              <a:t>should be given at maximal doses (20 mg every 4 hours). </a:t>
            </a:r>
            <a:endParaRPr lang="en-IN" dirty="0" smtClean="0"/>
          </a:p>
          <a:p>
            <a:endParaRPr lang="en-IN" dirty="0"/>
          </a:p>
        </p:txBody>
      </p:sp>
      <p:sp>
        <p:nvSpPr>
          <p:cNvPr id="4" name="Rectangle 3"/>
          <p:cNvSpPr/>
          <p:nvPr/>
        </p:nvSpPr>
        <p:spPr>
          <a:xfrm>
            <a:off x="539552" y="5733256"/>
            <a:ext cx="8424936" cy="1008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1400" dirty="0" smtClean="0">
                <a:solidFill>
                  <a:srgbClr val="FF0000"/>
                </a:solidFill>
              </a:rPr>
              <a:t> </a:t>
            </a:r>
            <a:r>
              <a:rPr lang="en-IN" sz="1400" dirty="0">
                <a:solidFill>
                  <a:srgbClr val="FF0000"/>
                </a:solidFill>
              </a:rPr>
              <a:t>Yamada K, Ushio Y, Hayakawa T, et al: </a:t>
            </a:r>
            <a:r>
              <a:rPr lang="en-IN" sz="1400" dirty="0">
                <a:solidFill>
                  <a:srgbClr val="FF0000"/>
                </a:solidFill>
                <a:hlinkClick r:id="rId2"/>
              </a:rPr>
              <a:t>Effects of methylprednisolone on </a:t>
            </a:r>
            <a:r>
              <a:rPr lang="en-IN" sz="1400" dirty="0" err="1">
                <a:solidFill>
                  <a:srgbClr val="FF0000"/>
                </a:solidFill>
                <a:hlinkClick r:id="rId2"/>
              </a:rPr>
              <a:t>peritumoral</a:t>
            </a:r>
            <a:r>
              <a:rPr lang="en-IN" sz="1400" dirty="0">
                <a:solidFill>
                  <a:srgbClr val="FF0000"/>
                </a:solidFill>
                <a:hlinkClick r:id="rId2"/>
              </a:rPr>
              <a:t> brain </a:t>
            </a:r>
            <a:r>
              <a:rPr lang="en-IN" sz="1400" dirty="0" err="1">
                <a:solidFill>
                  <a:srgbClr val="FF0000"/>
                </a:solidFill>
                <a:hlinkClick r:id="rId2"/>
              </a:rPr>
              <a:t>edema</a:t>
            </a:r>
            <a:r>
              <a:rPr lang="en-IN" sz="1400" dirty="0">
                <a:solidFill>
                  <a:srgbClr val="FF0000"/>
                </a:solidFill>
                <a:hlinkClick r:id="rId2"/>
              </a:rPr>
              <a:t>.</a:t>
            </a:r>
            <a:r>
              <a:rPr lang="en-IN" sz="1400" dirty="0">
                <a:solidFill>
                  <a:srgbClr val="FF0000"/>
                </a:solidFill>
              </a:rPr>
              <a:t> </a:t>
            </a:r>
            <a:r>
              <a:rPr lang="en-IN" sz="1400" i="1" dirty="0">
                <a:solidFill>
                  <a:srgbClr val="FF0000"/>
                </a:solidFill>
              </a:rPr>
              <a:t>J </a:t>
            </a:r>
            <a:r>
              <a:rPr lang="en-IN" sz="1400" i="1" dirty="0" err="1">
                <a:solidFill>
                  <a:srgbClr val="FF0000"/>
                </a:solidFill>
              </a:rPr>
              <a:t>Neurosurg</a:t>
            </a:r>
            <a:r>
              <a:rPr lang="en-IN" sz="1400" dirty="0">
                <a:solidFill>
                  <a:srgbClr val="FF0000"/>
                </a:solidFill>
              </a:rPr>
              <a:t> 1983; 59:612-619. </a:t>
            </a:r>
          </a:p>
          <a:p>
            <a:r>
              <a:rPr lang="en-IN" sz="1400" dirty="0" err="1" smtClean="0">
                <a:solidFill>
                  <a:srgbClr val="FF0000"/>
                </a:solidFill>
              </a:rPr>
              <a:t>Leenders</a:t>
            </a:r>
            <a:r>
              <a:rPr lang="en-IN" sz="1400" dirty="0" smtClean="0">
                <a:solidFill>
                  <a:srgbClr val="FF0000"/>
                </a:solidFill>
              </a:rPr>
              <a:t> </a:t>
            </a:r>
            <a:r>
              <a:rPr lang="en-IN" sz="1400" dirty="0">
                <a:solidFill>
                  <a:srgbClr val="FF0000"/>
                </a:solidFill>
              </a:rPr>
              <a:t>KL, </a:t>
            </a:r>
            <a:r>
              <a:rPr lang="en-IN" sz="1400" dirty="0" err="1">
                <a:solidFill>
                  <a:srgbClr val="FF0000"/>
                </a:solidFill>
              </a:rPr>
              <a:t>Beaney</a:t>
            </a:r>
            <a:r>
              <a:rPr lang="en-IN" sz="1400" dirty="0">
                <a:solidFill>
                  <a:srgbClr val="FF0000"/>
                </a:solidFill>
              </a:rPr>
              <a:t> RP, Brooks DJ, et al: </a:t>
            </a:r>
            <a:r>
              <a:rPr lang="en-IN" sz="1400" dirty="0">
                <a:solidFill>
                  <a:srgbClr val="FF0000"/>
                </a:solidFill>
                <a:hlinkClick r:id="rId3"/>
              </a:rPr>
              <a:t>Dexamethasone treatment of brain </a:t>
            </a:r>
            <a:r>
              <a:rPr lang="en-IN" sz="1400" dirty="0" err="1">
                <a:solidFill>
                  <a:srgbClr val="FF0000"/>
                </a:solidFill>
                <a:hlinkClick r:id="rId3"/>
              </a:rPr>
              <a:t>tumor</a:t>
            </a:r>
            <a:r>
              <a:rPr lang="en-IN" sz="1400" dirty="0">
                <a:solidFill>
                  <a:srgbClr val="FF0000"/>
                </a:solidFill>
                <a:hlinkClick r:id="rId3"/>
              </a:rPr>
              <a:t> patients: effects on regional cerebral blood flow, blood volume, and oxygen utilization.</a:t>
            </a:r>
            <a:r>
              <a:rPr lang="en-IN" sz="1400" dirty="0">
                <a:solidFill>
                  <a:srgbClr val="FF0000"/>
                </a:solidFill>
              </a:rPr>
              <a:t> </a:t>
            </a:r>
            <a:r>
              <a:rPr lang="en-IN" sz="1400" i="1" dirty="0">
                <a:solidFill>
                  <a:srgbClr val="FF0000"/>
                </a:solidFill>
              </a:rPr>
              <a:t>Neurology</a:t>
            </a:r>
            <a:r>
              <a:rPr lang="en-IN" sz="1400" dirty="0">
                <a:solidFill>
                  <a:srgbClr val="FF0000"/>
                </a:solidFill>
              </a:rPr>
              <a:t> </a:t>
            </a:r>
            <a:r>
              <a:rPr lang="en-IN" sz="1400" dirty="0"/>
              <a:t>1985; 35:1610-1616.</a:t>
            </a:r>
          </a:p>
        </p:txBody>
      </p:sp>
    </p:spTree>
    <p:extLst>
      <p:ext uri="{BB962C8B-B14F-4D97-AF65-F5344CB8AC3E}">
        <p14:creationId xmlns:p14="http://schemas.microsoft.com/office/powerpoint/2010/main" val="2680012416"/>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xfrm>
            <a:off x="611560" y="-315416"/>
            <a:ext cx="8229600" cy="1143000"/>
          </a:xfrm>
        </p:spPr>
        <p:txBody>
          <a:bodyPr/>
          <a:lstStyle/>
          <a:p>
            <a:r>
              <a:rPr lang="en-US" dirty="0" smtClean="0"/>
              <a:t>Metastasis </a:t>
            </a:r>
            <a:endParaRPr lang="en-IN" dirty="0" smtClean="0"/>
          </a:p>
        </p:txBody>
      </p:sp>
      <p:sp>
        <p:nvSpPr>
          <p:cNvPr id="43011" name="Rectangle 3"/>
          <p:cNvSpPr>
            <a:spLocks noGrp="1"/>
          </p:cNvSpPr>
          <p:nvPr>
            <p:ph type="body" idx="1"/>
          </p:nvPr>
        </p:nvSpPr>
        <p:spPr>
          <a:xfrm>
            <a:off x="611560" y="764704"/>
            <a:ext cx="8229600" cy="5040560"/>
          </a:xfrm>
        </p:spPr>
        <p:txBody>
          <a:bodyPr/>
          <a:lstStyle/>
          <a:p>
            <a:pPr>
              <a:lnSpc>
                <a:spcPct val="80000"/>
              </a:lnSpc>
            </a:pPr>
            <a:r>
              <a:rPr lang="en-US" sz="2000" dirty="0" smtClean="0"/>
              <a:t>Believe to exert their effect by reducing cerebral edema surrounding </a:t>
            </a:r>
            <a:r>
              <a:rPr lang="en-US" sz="2000" dirty="0" err="1" smtClean="0"/>
              <a:t>tumor,and</a:t>
            </a:r>
            <a:r>
              <a:rPr lang="en-US" sz="2000" dirty="0" smtClean="0"/>
              <a:t> to lesser extent there may be direct </a:t>
            </a:r>
            <a:r>
              <a:rPr lang="en-US" sz="2000" dirty="0" err="1" smtClean="0"/>
              <a:t>oncolytic</a:t>
            </a:r>
            <a:r>
              <a:rPr lang="en-US" sz="2000" dirty="0" smtClean="0"/>
              <a:t> effect on tumor cells</a:t>
            </a:r>
          </a:p>
          <a:p>
            <a:pPr>
              <a:lnSpc>
                <a:spcPct val="80000"/>
              </a:lnSpc>
            </a:pPr>
            <a:endParaRPr lang="en-US" sz="2000" dirty="0" smtClean="0"/>
          </a:p>
          <a:p>
            <a:pPr>
              <a:lnSpc>
                <a:spcPct val="80000"/>
              </a:lnSpc>
            </a:pPr>
            <a:r>
              <a:rPr lang="en-US" sz="2000" dirty="0" smtClean="0"/>
              <a:t>Ameliorate sign and symptom in 2/3</a:t>
            </a:r>
            <a:r>
              <a:rPr lang="en-US" sz="2000" baseline="30000" dirty="0" smtClean="0"/>
              <a:t>rd </a:t>
            </a:r>
            <a:r>
              <a:rPr lang="en-US" sz="2000" dirty="0" smtClean="0"/>
              <a:t> of patients</a:t>
            </a:r>
          </a:p>
          <a:p>
            <a:pPr>
              <a:lnSpc>
                <a:spcPct val="80000"/>
              </a:lnSpc>
            </a:pPr>
            <a:r>
              <a:rPr lang="en-US" sz="2000" dirty="0" smtClean="0"/>
              <a:t>Benefit evident within 24 hrs.</a:t>
            </a:r>
          </a:p>
          <a:p>
            <a:pPr>
              <a:lnSpc>
                <a:spcPct val="80000"/>
              </a:lnSpc>
            </a:pPr>
            <a:endParaRPr lang="en-US" sz="2000" dirty="0" smtClean="0"/>
          </a:p>
          <a:p>
            <a:pPr>
              <a:lnSpc>
                <a:spcPct val="80000"/>
              </a:lnSpc>
            </a:pPr>
            <a:r>
              <a:rPr lang="en-US" sz="2000" dirty="0" smtClean="0"/>
              <a:t>Minimum effective dose is not known but in practice loading dose equivalent to 10 mg of dexamethasone intravenously, followed by 16 mg orally/IM (divided in 3-4 doses)</a:t>
            </a:r>
          </a:p>
          <a:p>
            <a:pPr>
              <a:lnSpc>
                <a:spcPct val="80000"/>
              </a:lnSpc>
            </a:pPr>
            <a:endParaRPr lang="en-US" sz="2000" dirty="0" smtClean="0"/>
          </a:p>
          <a:p>
            <a:pPr>
              <a:lnSpc>
                <a:spcPct val="80000"/>
              </a:lnSpc>
            </a:pPr>
            <a:r>
              <a:rPr lang="en-US" sz="2000" dirty="0" smtClean="0"/>
              <a:t>Steroids tends to </a:t>
            </a:r>
            <a:r>
              <a:rPr lang="en-US" sz="2000" dirty="0" err="1" smtClean="0"/>
              <a:t>stabilise</a:t>
            </a:r>
            <a:r>
              <a:rPr lang="en-US" sz="2000" dirty="0" smtClean="0"/>
              <a:t> </a:t>
            </a:r>
            <a:r>
              <a:rPr lang="en-US" sz="2000" dirty="0" err="1" smtClean="0"/>
              <a:t>patient,after</a:t>
            </a:r>
            <a:r>
              <a:rPr lang="en-US" sz="2000" dirty="0" smtClean="0"/>
              <a:t> which more definitive treatment (surgery/radiotherapy) may be undertaken. May be continued through initial phase and tapered and finally discontinued after 1-2 weeks.</a:t>
            </a:r>
          </a:p>
          <a:p>
            <a:pPr>
              <a:lnSpc>
                <a:spcPct val="80000"/>
              </a:lnSpc>
            </a:pPr>
            <a:r>
              <a:rPr lang="en-US" sz="2000" dirty="0" smtClean="0"/>
              <a:t> </a:t>
            </a:r>
          </a:p>
          <a:p>
            <a:pPr>
              <a:lnSpc>
                <a:spcPct val="80000"/>
              </a:lnSpc>
            </a:pPr>
            <a:r>
              <a:rPr lang="en-US" sz="2000" dirty="0" smtClean="0"/>
              <a:t> Relief is only </a:t>
            </a:r>
            <a:r>
              <a:rPr lang="en-US" sz="2000" dirty="0" err="1" smtClean="0"/>
              <a:t>temporary.patient</a:t>
            </a:r>
            <a:r>
              <a:rPr lang="en-US" sz="2000" dirty="0" smtClean="0"/>
              <a:t> tends to relapse despite continued steroid administration</a:t>
            </a:r>
            <a:endParaRPr lang="en-IN" sz="2000" dirty="0" smtClean="0"/>
          </a:p>
        </p:txBody>
      </p:sp>
      <p:pic>
        <p:nvPicPr>
          <p:cNvPr id="43013" name="Picture 5"/>
          <p:cNvPicPr>
            <a:picLocks noChangeAspect="1" noChangeArrowheads="1"/>
          </p:cNvPicPr>
          <p:nvPr/>
        </p:nvPicPr>
        <p:blipFill>
          <a:blip r:embed="rId2"/>
          <a:srcRect/>
          <a:stretch>
            <a:fillRect/>
          </a:stretch>
        </p:blipFill>
        <p:spPr bwMode="auto">
          <a:xfrm>
            <a:off x="899592" y="5881219"/>
            <a:ext cx="8064895" cy="773358"/>
          </a:xfrm>
          <a:prstGeom prst="rect">
            <a:avLst/>
          </a:prstGeom>
          <a:noFill/>
          <a:ln w="9525">
            <a:noFill/>
            <a:miter lim="800000"/>
            <a:headEnd/>
            <a:tailEnd/>
          </a:ln>
          <a:effectLst/>
        </p:spPr>
      </p:pic>
    </p:spTree>
    <p:extLst>
      <p:ext uri="{BB962C8B-B14F-4D97-AF65-F5344CB8AC3E}">
        <p14:creationId xmlns:p14="http://schemas.microsoft.com/office/powerpoint/2010/main" val="3132668288"/>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 metastasis</a:t>
            </a:r>
            <a:endParaRPr lang="en-IN" dirty="0"/>
          </a:p>
        </p:txBody>
      </p:sp>
      <p:sp>
        <p:nvSpPr>
          <p:cNvPr id="3" name="Content Placeholder 2"/>
          <p:cNvSpPr>
            <a:spLocks noGrp="1"/>
          </p:cNvSpPr>
          <p:nvPr>
            <p:ph idx="1"/>
          </p:nvPr>
        </p:nvSpPr>
        <p:spPr/>
        <p:txBody>
          <a:bodyPr/>
          <a:lstStyle/>
          <a:p>
            <a:r>
              <a:rPr lang="en-US" dirty="0"/>
              <a:t>All patients should receive steroids.</a:t>
            </a:r>
          </a:p>
          <a:p>
            <a:r>
              <a:rPr lang="en-US" dirty="0"/>
              <a:t>Rapid improvement within 6-24 hours.</a:t>
            </a:r>
          </a:p>
          <a:p>
            <a:r>
              <a:rPr lang="en-US" dirty="0"/>
              <a:t>Maximum effect by 3-7 days.</a:t>
            </a:r>
          </a:p>
          <a:p>
            <a:r>
              <a:rPr lang="en-US" dirty="0"/>
              <a:t>Benefit is temporary.</a:t>
            </a:r>
          </a:p>
          <a:p>
            <a:endParaRPr lang="en-IN" dirty="0"/>
          </a:p>
        </p:txBody>
      </p:sp>
    </p:spTree>
    <p:extLst>
      <p:ext uri="{BB962C8B-B14F-4D97-AF65-F5344CB8AC3E}">
        <p14:creationId xmlns:p14="http://schemas.microsoft.com/office/powerpoint/2010/main" val="122153851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294615" y="838200"/>
            <a:ext cx="8680576" cy="5257800"/>
          </a:xfrm>
          <a:prstGeom prst="rect">
            <a:avLst/>
          </a:prstGeom>
          <a:noFill/>
          <a:ln w="9525">
            <a:noFill/>
            <a:miter lim="800000"/>
            <a:headEnd/>
            <a:tailEnd/>
          </a:ln>
          <a:effectLst/>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Dose of Steroids</a:t>
            </a:r>
            <a:endParaRPr lang="en-IN" dirty="0"/>
          </a:p>
        </p:txBody>
      </p:sp>
      <p:sp>
        <p:nvSpPr>
          <p:cNvPr id="3" name="Content Placeholder 2"/>
          <p:cNvSpPr>
            <a:spLocks noGrp="1"/>
          </p:cNvSpPr>
          <p:nvPr>
            <p:ph idx="1"/>
          </p:nvPr>
        </p:nvSpPr>
        <p:spPr/>
        <p:txBody>
          <a:bodyPr/>
          <a:lstStyle/>
          <a:p>
            <a:r>
              <a:rPr lang="en-US" dirty="0"/>
              <a:t>Most common dose dexamethasone 4 mg </a:t>
            </a:r>
            <a:r>
              <a:rPr lang="en-US" dirty="0" err="1"/>
              <a:t>qid</a:t>
            </a:r>
            <a:r>
              <a:rPr lang="en-US" dirty="0"/>
              <a:t>.</a:t>
            </a:r>
          </a:p>
          <a:p>
            <a:r>
              <a:rPr lang="en-US" dirty="0"/>
              <a:t>Doses as low as 4 mg </a:t>
            </a:r>
            <a:r>
              <a:rPr lang="en-US" dirty="0" err="1"/>
              <a:t>qd</a:t>
            </a:r>
            <a:r>
              <a:rPr lang="en-US" dirty="0"/>
              <a:t> if not symptomatic.</a:t>
            </a:r>
          </a:p>
          <a:p>
            <a:r>
              <a:rPr lang="en-US" dirty="0"/>
              <a:t>Up to 100 mg per day if symptoms are progressing.</a:t>
            </a:r>
          </a:p>
          <a:p>
            <a:r>
              <a:rPr lang="en-US" dirty="0"/>
              <a:t>Taper as tolerated.</a:t>
            </a:r>
          </a:p>
          <a:p>
            <a:endParaRPr lang="en-IN" dirty="0"/>
          </a:p>
        </p:txBody>
      </p:sp>
    </p:spTree>
    <p:extLst>
      <p:ext uri="{BB962C8B-B14F-4D97-AF65-F5344CB8AC3E}">
        <p14:creationId xmlns:p14="http://schemas.microsoft.com/office/powerpoint/2010/main" val="1102140044"/>
      </p:ext>
    </p:extLst>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 abscess</a:t>
            </a:r>
            <a:endParaRPr lang="en-IN" dirty="0"/>
          </a:p>
        </p:txBody>
      </p:sp>
      <p:sp>
        <p:nvSpPr>
          <p:cNvPr id="5" name="Content Placeholder 4"/>
          <p:cNvSpPr>
            <a:spLocks noGrp="1"/>
          </p:cNvSpPr>
          <p:nvPr>
            <p:ph sz="half" idx="2"/>
          </p:nvPr>
        </p:nvSpPr>
        <p:spPr>
          <a:xfrm>
            <a:off x="395536" y="1628800"/>
            <a:ext cx="4038600" cy="4525963"/>
          </a:xfrm>
        </p:spPr>
        <p:txBody>
          <a:bodyPr>
            <a:normAutofit fontScale="70000" lnSpcReduction="20000"/>
          </a:bodyPr>
          <a:lstStyle/>
          <a:p>
            <a:endParaRPr lang="en-IN" dirty="0" smtClean="0"/>
          </a:p>
          <a:p>
            <a:r>
              <a:rPr lang="en-IN" dirty="0"/>
              <a:t>Concurrent treatment with corticosteroids, radiation therapy, and chemotherapy may alter the radiographic progression of abscess development</a:t>
            </a:r>
          </a:p>
          <a:p>
            <a:endParaRPr lang="en-IN" dirty="0" smtClean="0"/>
          </a:p>
          <a:p>
            <a:r>
              <a:rPr lang="en-IN" dirty="0" smtClean="0"/>
              <a:t>Corticosteroids </a:t>
            </a:r>
            <a:r>
              <a:rPr lang="en-IN" dirty="0"/>
              <a:t>have been shown to reduce the thickness of the abscess capsule and the extent of contrast enhancement on both CT and </a:t>
            </a:r>
            <a:r>
              <a:rPr lang="en-IN" dirty="0" smtClean="0"/>
              <a:t>MRI</a:t>
            </a:r>
          </a:p>
          <a:p>
            <a:endParaRPr lang="en-US" dirty="0"/>
          </a:p>
          <a:p>
            <a:endParaRPr lang="en-IN" dirty="0" smtClean="0"/>
          </a:p>
          <a:p>
            <a:r>
              <a:rPr lang="en-IN" sz="1500" dirty="0" err="1">
                <a:solidFill>
                  <a:srgbClr val="FF0000"/>
                </a:solidFill>
              </a:rPr>
              <a:t>Cavusoglu</a:t>
            </a:r>
            <a:r>
              <a:rPr lang="en-IN" sz="1500" dirty="0">
                <a:solidFill>
                  <a:srgbClr val="FF0000"/>
                </a:solidFill>
              </a:rPr>
              <a:t> H, Kaya RA, </a:t>
            </a:r>
            <a:r>
              <a:rPr lang="en-IN" sz="1500" dirty="0" err="1">
                <a:solidFill>
                  <a:srgbClr val="FF0000"/>
                </a:solidFill>
              </a:rPr>
              <a:t>Turkmenoglu</a:t>
            </a:r>
            <a:r>
              <a:rPr lang="en-IN" sz="1500" dirty="0">
                <a:solidFill>
                  <a:srgbClr val="FF0000"/>
                </a:solidFill>
              </a:rPr>
              <a:t> ON, et al: </a:t>
            </a:r>
            <a:r>
              <a:rPr lang="en-IN" sz="1500" dirty="0">
                <a:solidFill>
                  <a:srgbClr val="FF0000"/>
                </a:solidFill>
                <a:hlinkClick r:id="rId2"/>
              </a:rPr>
              <a:t>Brain abscess: analysis of results in a series of 51 patients with a combined surgical and medical approach during an 11-year period.</a:t>
            </a:r>
            <a:r>
              <a:rPr lang="en-IN" sz="1500" dirty="0">
                <a:solidFill>
                  <a:srgbClr val="FF0000"/>
                </a:solidFill>
              </a:rPr>
              <a:t> </a:t>
            </a:r>
            <a:r>
              <a:rPr lang="en-IN" sz="1500" i="1" dirty="0" err="1">
                <a:solidFill>
                  <a:srgbClr val="FF0000"/>
                </a:solidFill>
              </a:rPr>
              <a:t>Neurosurg</a:t>
            </a:r>
            <a:r>
              <a:rPr lang="en-IN" sz="1500" i="1" dirty="0">
                <a:solidFill>
                  <a:srgbClr val="FF0000"/>
                </a:solidFill>
              </a:rPr>
              <a:t> Focus</a:t>
            </a:r>
            <a:r>
              <a:rPr lang="en-IN" sz="1500" dirty="0">
                <a:solidFill>
                  <a:srgbClr val="FF0000"/>
                </a:solidFill>
              </a:rPr>
              <a:t> 2008; 24(6):E9</a:t>
            </a:r>
          </a:p>
        </p:txBody>
      </p:sp>
      <p:sp>
        <p:nvSpPr>
          <p:cNvPr id="3" name="Content Placeholder 2"/>
          <p:cNvSpPr>
            <a:spLocks noGrp="1"/>
          </p:cNvSpPr>
          <p:nvPr>
            <p:ph sz="half" idx="1"/>
          </p:nvPr>
        </p:nvSpPr>
        <p:spPr>
          <a:xfrm>
            <a:off x="3048000" y="1600200"/>
            <a:ext cx="4038600" cy="4525963"/>
          </a:xfrm>
        </p:spPr>
        <p:txBody>
          <a:bodyPr/>
          <a:lstStyle/>
          <a:p>
            <a:endParaRPr lang="en-US" dirty="0"/>
          </a:p>
        </p:txBody>
      </p:sp>
    </p:spTree>
    <p:extLst>
      <p:ext uri="{BB962C8B-B14F-4D97-AF65-F5344CB8AC3E}">
        <p14:creationId xmlns:p14="http://schemas.microsoft.com/office/powerpoint/2010/main" val="688071246"/>
      </p:ext>
    </p:extLst>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Spinal Indications</a:t>
            </a:r>
            <a:endParaRPr lang="en-IN" dirty="0"/>
          </a:p>
        </p:txBody>
      </p:sp>
      <p:sp>
        <p:nvSpPr>
          <p:cNvPr id="3" name="Content Placeholder 2"/>
          <p:cNvSpPr>
            <a:spLocks noGrp="1"/>
          </p:cNvSpPr>
          <p:nvPr>
            <p:ph idx="1"/>
          </p:nvPr>
        </p:nvSpPr>
        <p:spPr/>
        <p:txBody>
          <a:bodyPr/>
          <a:lstStyle/>
          <a:p>
            <a:r>
              <a:rPr lang="en-US" dirty="0" smtClean="0"/>
              <a:t>Control of pain in low back ache :Epidural injection in lumbar pain</a:t>
            </a:r>
          </a:p>
          <a:p>
            <a:r>
              <a:rPr lang="en-US" dirty="0" smtClean="0"/>
              <a:t>Epidural metastasis (acute phase)</a:t>
            </a:r>
          </a:p>
          <a:p>
            <a:r>
              <a:rPr lang="en-US" dirty="0" smtClean="0"/>
              <a:t>Neurological deterioration after implant migration and /or compression</a:t>
            </a:r>
          </a:p>
          <a:p>
            <a:r>
              <a:rPr lang="en-US" dirty="0" smtClean="0"/>
              <a:t>Rheumatoid arthritis</a:t>
            </a:r>
          </a:p>
          <a:p>
            <a:endParaRPr lang="en-US" dirty="0" smtClean="0"/>
          </a:p>
          <a:p>
            <a:endParaRPr lang="en-US" dirty="0" smtClean="0"/>
          </a:p>
          <a:p>
            <a:endParaRPr lang="en-IN" dirty="0"/>
          </a:p>
        </p:txBody>
      </p:sp>
    </p:spTree>
    <p:extLst>
      <p:ext uri="{BB962C8B-B14F-4D97-AF65-F5344CB8AC3E}">
        <p14:creationId xmlns:p14="http://schemas.microsoft.com/office/powerpoint/2010/main" val="2746965528"/>
      </p:ext>
    </p:extLst>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Miscellenous </a:t>
            </a:r>
            <a:endParaRPr lang="en-IN" dirty="0"/>
          </a:p>
        </p:txBody>
      </p:sp>
      <p:sp>
        <p:nvSpPr>
          <p:cNvPr id="3" name="Content Placeholder 2"/>
          <p:cNvSpPr>
            <a:spLocks noGrp="1"/>
          </p:cNvSpPr>
          <p:nvPr>
            <p:ph idx="1"/>
          </p:nvPr>
        </p:nvSpPr>
        <p:spPr/>
        <p:txBody>
          <a:bodyPr/>
          <a:lstStyle/>
          <a:p>
            <a:r>
              <a:rPr lang="en-US" dirty="0" smtClean="0"/>
              <a:t>Carpal syndrome</a:t>
            </a:r>
          </a:p>
          <a:p>
            <a:r>
              <a:rPr lang="en-US" dirty="0" smtClean="0"/>
              <a:t>Bell’s palsy</a:t>
            </a:r>
          </a:p>
          <a:p>
            <a:r>
              <a:rPr lang="en-US" dirty="0" smtClean="0"/>
              <a:t>Cranial n. damage</a:t>
            </a:r>
          </a:p>
          <a:p>
            <a:r>
              <a:rPr lang="en-US" dirty="0" smtClean="0"/>
              <a:t>Chronic SDH</a:t>
            </a:r>
          </a:p>
          <a:p>
            <a:r>
              <a:rPr lang="en-US" dirty="0" smtClean="0"/>
              <a:t>Dexamethasone suppression test</a:t>
            </a:r>
          </a:p>
          <a:p>
            <a:r>
              <a:rPr lang="en-US" dirty="0" smtClean="0"/>
              <a:t>Neurodegenerative ds.</a:t>
            </a:r>
          </a:p>
          <a:p>
            <a:r>
              <a:rPr lang="en-US" dirty="0" smtClean="0"/>
              <a:t>Meningitis</a:t>
            </a:r>
          </a:p>
          <a:p>
            <a:endParaRPr lang="en-IN" dirty="0"/>
          </a:p>
        </p:txBody>
      </p:sp>
    </p:spTree>
    <p:extLst>
      <p:ext uri="{BB962C8B-B14F-4D97-AF65-F5344CB8AC3E}">
        <p14:creationId xmlns:p14="http://schemas.microsoft.com/office/powerpoint/2010/main" val="1363057062"/>
      </p:ext>
    </p:extLst>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rmAutofit fontScale="90000"/>
          </a:bodyPr>
          <a:lstStyle/>
          <a:p>
            <a:r>
              <a:rPr lang="en-US" dirty="0" smtClean="0"/>
              <a:t>Meningitis</a:t>
            </a:r>
            <a:br>
              <a:rPr lang="en-US" dirty="0" smtClean="0"/>
            </a:br>
            <a:endParaRPr lang="en-IN" dirty="0"/>
          </a:p>
        </p:txBody>
      </p:sp>
      <p:sp>
        <p:nvSpPr>
          <p:cNvPr id="3" name="Content Placeholder 2"/>
          <p:cNvSpPr>
            <a:spLocks noGrp="1"/>
          </p:cNvSpPr>
          <p:nvPr>
            <p:ph idx="1"/>
          </p:nvPr>
        </p:nvSpPr>
        <p:spPr>
          <a:xfrm>
            <a:off x="395536" y="1169368"/>
            <a:ext cx="8229600" cy="5688632"/>
          </a:xfrm>
        </p:spPr>
        <p:txBody>
          <a:bodyPr>
            <a:normAutofit fontScale="70000" lnSpcReduction="20000"/>
          </a:bodyPr>
          <a:lstStyle/>
          <a:p>
            <a:r>
              <a:rPr lang="en-IN" dirty="0" smtClean="0"/>
              <a:t>Reported </a:t>
            </a:r>
            <a:r>
              <a:rPr lang="en-IN" dirty="0"/>
              <a:t>in the 1950s </a:t>
            </a:r>
            <a:endParaRPr lang="en-IN" dirty="0" smtClean="0"/>
          </a:p>
          <a:p>
            <a:endParaRPr lang="en-IN" dirty="0" smtClean="0"/>
          </a:p>
          <a:p>
            <a:r>
              <a:rPr lang="en-IN" dirty="0"/>
              <a:t>I</a:t>
            </a:r>
            <a:r>
              <a:rPr lang="en-IN" dirty="0" smtClean="0"/>
              <a:t>ndividuals </a:t>
            </a:r>
            <a:r>
              <a:rPr lang="en-IN" dirty="0"/>
              <a:t>with bacterial meningitis treated with antibiotics plus steroids within 12-24 h of admission had better outcomes </a:t>
            </a:r>
            <a:endParaRPr lang="en-IN" dirty="0" smtClean="0"/>
          </a:p>
          <a:p>
            <a:endParaRPr lang="en-IN" dirty="0" smtClean="0"/>
          </a:p>
          <a:p>
            <a:r>
              <a:rPr lang="en-IN" dirty="0" smtClean="0"/>
              <a:t>Interestingly</a:t>
            </a:r>
            <a:r>
              <a:rPr lang="en-IN" dirty="0"/>
              <a:t>, these benefits were not observed if steroid treatment was delayed until 5 days after admission</a:t>
            </a:r>
            <a:r>
              <a:rPr lang="en-IN" dirty="0" smtClean="0"/>
              <a:t>.</a:t>
            </a:r>
          </a:p>
          <a:p>
            <a:endParaRPr lang="en-IN" dirty="0" smtClean="0"/>
          </a:p>
          <a:p>
            <a:r>
              <a:rPr lang="en-IN" dirty="0" smtClean="0"/>
              <a:t>Bacterial </a:t>
            </a:r>
            <a:r>
              <a:rPr lang="en-IN" dirty="0" err="1" smtClean="0"/>
              <a:t>lysis</a:t>
            </a:r>
            <a:r>
              <a:rPr lang="en-IN" dirty="0" smtClean="0"/>
              <a:t> </a:t>
            </a:r>
            <a:r>
              <a:rPr lang="en-IN" dirty="0"/>
              <a:t>induced by antibiotics causes inflammation in the subarachnoid space, and this response is attenuated by steroid treatment, thereby improving the outcome</a:t>
            </a:r>
          </a:p>
          <a:p>
            <a:endParaRPr lang="en-IN" dirty="0"/>
          </a:p>
          <a:p>
            <a:endParaRPr lang="en-IN" dirty="0" smtClean="0"/>
          </a:p>
          <a:p>
            <a:endParaRPr lang="en-US" dirty="0"/>
          </a:p>
          <a:p>
            <a:r>
              <a:rPr lang="en-IN" sz="1900" dirty="0"/>
              <a:t>Hoh TK and Mong CT (1962) The treatment of purulent meningitis with adrenal </a:t>
            </a:r>
            <a:r>
              <a:rPr lang="en-IN" sz="1900" dirty="0" err="1"/>
              <a:t>cortico</a:t>
            </a:r>
            <a:r>
              <a:rPr lang="en-IN" sz="1900" dirty="0"/>
              <a:t>-steroids. </a:t>
            </a:r>
            <a:r>
              <a:rPr lang="en-IN" sz="1900" i="1" dirty="0" err="1"/>
              <a:t>SingaporeMed</a:t>
            </a:r>
            <a:r>
              <a:rPr lang="en-IN" sz="1900" i="1" dirty="0"/>
              <a:t> J</a:t>
            </a:r>
            <a:r>
              <a:rPr lang="en-IN" sz="1900" dirty="0"/>
              <a:t> 3: 73-77</a:t>
            </a:r>
          </a:p>
        </p:txBody>
      </p:sp>
    </p:spTree>
    <p:extLst>
      <p:ext uri="{BB962C8B-B14F-4D97-AF65-F5344CB8AC3E}">
        <p14:creationId xmlns:p14="http://schemas.microsoft.com/office/powerpoint/2010/main" val="3054993912"/>
      </p:ext>
    </p:extLst>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392"/>
            <a:ext cx="8229600" cy="1143000"/>
          </a:xfrm>
        </p:spPr>
        <p:txBody>
          <a:bodyPr>
            <a:normAutofit/>
          </a:bodyPr>
          <a:lstStyle/>
          <a:p>
            <a:r>
              <a:rPr lang="en-IN" sz="2400" b="1" dirty="0"/>
              <a:t>Current Guidelines and Recommendations</a:t>
            </a:r>
            <a:r>
              <a:rPr lang="en-IN" sz="1400" b="1" dirty="0"/>
              <a:t/>
            </a:r>
            <a:br>
              <a:rPr lang="en-IN" sz="1400" b="1" dirty="0"/>
            </a:br>
            <a:endParaRPr lang="en-IN" sz="1400" dirty="0"/>
          </a:p>
        </p:txBody>
      </p:sp>
      <p:sp>
        <p:nvSpPr>
          <p:cNvPr id="3" name="Content Placeholder 2"/>
          <p:cNvSpPr>
            <a:spLocks noGrp="1"/>
          </p:cNvSpPr>
          <p:nvPr>
            <p:ph idx="1"/>
          </p:nvPr>
        </p:nvSpPr>
        <p:spPr>
          <a:xfrm>
            <a:off x="457200" y="1196752"/>
            <a:ext cx="8229600" cy="4929411"/>
          </a:xfrm>
        </p:spPr>
        <p:txBody>
          <a:bodyPr>
            <a:normAutofit fontScale="70000" lnSpcReduction="20000"/>
          </a:bodyPr>
          <a:lstStyle/>
          <a:p>
            <a:r>
              <a:rPr lang="en-IN" dirty="0" smtClean="0"/>
              <a:t>Should </a:t>
            </a:r>
            <a:r>
              <a:rPr lang="en-IN" dirty="0"/>
              <a:t>be administered just before or in conjunction with antibiotic therapy</a:t>
            </a:r>
            <a:r>
              <a:rPr lang="en-IN" dirty="0" smtClean="0"/>
              <a:t>.</a:t>
            </a:r>
            <a:r>
              <a:rPr lang="en-IN" baseline="30000" dirty="0" smtClean="0"/>
              <a:t>*</a:t>
            </a:r>
          </a:p>
          <a:p>
            <a:pPr marL="0" indent="0">
              <a:buNone/>
            </a:pPr>
            <a:endParaRPr lang="en-IN" baseline="30000" dirty="0" smtClean="0"/>
          </a:p>
          <a:p>
            <a:r>
              <a:rPr lang="en-IN" dirty="0" smtClean="0"/>
              <a:t>Dexamethasone </a:t>
            </a:r>
            <a:r>
              <a:rPr lang="en-IN" dirty="0"/>
              <a:t>(10 mg) should be administered intravenously every 6 h for 4 days </a:t>
            </a:r>
            <a:r>
              <a:rPr lang="en-IN" dirty="0" smtClean="0"/>
              <a:t>in adults</a:t>
            </a:r>
          </a:p>
          <a:p>
            <a:endParaRPr lang="en-IN" dirty="0" smtClean="0"/>
          </a:p>
          <a:p>
            <a:r>
              <a:rPr lang="en-IN" dirty="0" smtClean="0"/>
              <a:t>At </a:t>
            </a:r>
            <a:r>
              <a:rPr lang="en-IN" dirty="0"/>
              <a:t>present, children in low-income countries do not seem to derive appreciable benefit from steroid </a:t>
            </a:r>
            <a:r>
              <a:rPr lang="en-IN" dirty="0" smtClean="0"/>
              <a:t>use (??)</a:t>
            </a:r>
          </a:p>
          <a:p>
            <a:endParaRPr lang="en-IN" dirty="0"/>
          </a:p>
          <a:p>
            <a:r>
              <a:rPr lang="en-IN" dirty="0" smtClean="0"/>
              <a:t>In </a:t>
            </a:r>
            <a:r>
              <a:rPr lang="en-IN" dirty="0"/>
              <a:t>most childhood studies, a 4-day regimen of dexamethasone(0.4 or 0.6 mg/kg per day) divided into four daily doses was used. </a:t>
            </a:r>
            <a:endParaRPr lang="en-IN" dirty="0" smtClean="0"/>
          </a:p>
          <a:p>
            <a:pPr marL="0" indent="0">
              <a:buNone/>
            </a:pPr>
            <a:endParaRPr lang="en-IN" dirty="0" smtClean="0"/>
          </a:p>
          <a:p>
            <a:r>
              <a:rPr lang="en-IN" dirty="0" smtClean="0">
                <a:solidFill>
                  <a:srgbClr val="FF0000"/>
                </a:solidFill>
              </a:rPr>
              <a:t>We </a:t>
            </a:r>
            <a:r>
              <a:rPr lang="en-IN" dirty="0">
                <a:solidFill>
                  <a:srgbClr val="FF0000"/>
                </a:solidFill>
              </a:rPr>
              <a:t>suggest that clinicians consider administering treatment with this 4-day regimen, as most published studies have used this duration of treatment without observing increased adverse effects relative to the shorter durations.</a:t>
            </a:r>
          </a:p>
          <a:p>
            <a:endParaRPr lang="en-IN" dirty="0"/>
          </a:p>
        </p:txBody>
      </p:sp>
      <p:sp>
        <p:nvSpPr>
          <p:cNvPr id="4" name="Rectangle 3"/>
          <p:cNvSpPr/>
          <p:nvPr/>
        </p:nvSpPr>
        <p:spPr>
          <a:xfrm>
            <a:off x="179512" y="6093296"/>
            <a:ext cx="8784976" cy="646331"/>
          </a:xfrm>
          <a:prstGeom prst="rect">
            <a:avLst/>
          </a:prstGeom>
        </p:spPr>
        <p:txBody>
          <a:bodyPr wrap="square">
            <a:spAutoFit/>
          </a:bodyPr>
          <a:lstStyle/>
          <a:p>
            <a:r>
              <a:rPr lang="en-IN" dirty="0" smtClean="0"/>
              <a:t>*van </a:t>
            </a:r>
            <a:r>
              <a:rPr lang="en-IN" dirty="0"/>
              <a:t>de </a:t>
            </a:r>
            <a:r>
              <a:rPr lang="en-IN" dirty="0" err="1"/>
              <a:t>Beek</a:t>
            </a:r>
            <a:r>
              <a:rPr lang="en-IN" dirty="0"/>
              <a:t> D and de </a:t>
            </a:r>
            <a:r>
              <a:rPr lang="en-IN" dirty="0" err="1"/>
              <a:t>Gans</a:t>
            </a:r>
            <a:r>
              <a:rPr lang="en-IN" dirty="0"/>
              <a:t> J (2006) </a:t>
            </a:r>
            <a:r>
              <a:rPr lang="en-IN" dirty="0" smtClean="0"/>
              <a:t>Dexamethasone in </a:t>
            </a:r>
            <a:r>
              <a:rPr lang="en-IN" dirty="0"/>
              <a:t>adults with community-acquired bacterial </a:t>
            </a:r>
            <a:r>
              <a:rPr lang="en-IN" dirty="0" err="1"/>
              <a:t>meninigitis</a:t>
            </a:r>
            <a:r>
              <a:rPr lang="en-IN" dirty="0"/>
              <a:t>. </a:t>
            </a:r>
            <a:r>
              <a:rPr lang="en-IN" i="1" dirty="0"/>
              <a:t>Drugs</a:t>
            </a:r>
            <a:r>
              <a:rPr lang="en-IN" dirty="0"/>
              <a:t> 66: 415-427</a:t>
            </a:r>
          </a:p>
        </p:txBody>
      </p:sp>
    </p:spTree>
    <p:extLst>
      <p:ext uri="{BB962C8B-B14F-4D97-AF65-F5344CB8AC3E}">
        <p14:creationId xmlns:p14="http://schemas.microsoft.com/office/powerpoint/2010/main" val="2439017761"/>
      </p:ext>
    </p:extLst>
  </p:cSld>
  <p:clrMapOvr>
    <a:masterClrMapping/>
  </p:clrMapOvr>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43000"/>
          </a:xfrm>
        </p:spPr>
        <p:txBody>
          <a:bodyPr/>
          <a:lstStyle/>
          <a:p>
            <a:r>
              <a:rPr lang="en-US" dirty="0" smtClean="0"/>
              <a:t>Meningitis: Tubercular</a:t>
            </a:r>
            <a:endParaRPr lang="en-IN" dirty="0"/>
          </a:p>
        </p:txBody>
      </p:sp>
      <p:sp>
        <p:nvSpPr>
          <p:cNvPr id="3" name="Content Placeholder 2"/>
          <p:cNvSpPr>
            <a:spLocks noGrp="1"/>
          </p:cNvSpPr>
          <p:nvPr>
            <p:ph idx="1"/>
          </p:nvPr>
        </p:nvSpPr>
        <p:spPr>
          <a:xfrm>
            <a:off x="467544" y="1192478"/>
            <a:ext cx="8229600" cy="4525963"/>
          </a:xfrm>
        </p:spPr>
        <p:txBody>
          <a:bodyPr>
            <a:normAutofit fontScale="77500" lnSpcReduction="20000"/>
          </a:bodyPr>
          <a:lstStyle/>
          <a:p>
            <a:r>
              <a:rPr lang="en-IN" b="1" dirty="0" smtClean="0"/>
              <a:t>Current Guidelines and Recommendations*</a:t>
            </a:r>
          </a:p>
          <a:p>
            <a:endParaRPr lang="en-IN" b="1" dirty="0" smtClean="0"/>
          </a:p>
          <a:p>
            <a:r>
              <a:rPr lang="en-IN" dirty="0" smtClean="0"/>
              <a:t>Stratified dexamethasone treatment regimen </a:t>
            </a:r>
          </a:p>
          <a:p>
            <a:pPr marL="0" indent="0">
              <a:buNone/>
            </a:pPr>
            <a:endParaRPr lang="en-IN" dirty="0" smtClean="0"/>
          </a:p>
          <a:p>
            <a:r>
              <a:rPr lang="en-IN" dirty="0" smtClean="0">
                <a:solidFill>
                  <a:srgbClr val="FF0000"/>
                </a:solidFill>
              </a:rPr>
              <a:t>Patients with a Glasgow Coma Scale score of less than 15 or who have a focal neurological deficit are treated with </a:t>
            </a:r>
          </a:p>
          <a:p>
            <a:pPr lvl="1"/>
            <a:r>
              <a:rPr lang="en-IN" dirty="0" smtClean="0"/>
              <a:t>intravenous dexamethasone for 4 weeks </a:t>
            </a:r>
          </a:p>
          <a:p>
            <a:pPr lvl="2"/>
            <a:r>
              <a:rPr lang="en-IN" dirty="0" smtClean="0"/>
              <a:t>0.4 mg/kg per day in week 1 </a:t>
            </a:r>
          </a:p>
          <a:p>
            <a:pPr lvl="2"/>
            <a:r>
              <a:rPr lang="en-IN" dirty="0" smtClean="0"/>
              <a:t>0.3 mg/kg per day in week 2 </a:t>
            </a:r>
          </a:p>
          <a:p>
            <a:pPr lvl="2"/>
            <a:r>
              <a:rPr lang="en-IN" dirty="0" smtClean="0"/>
              <a:t>0.2 mg/kg per day in week 3, and </a:t>
            </a:r>
          </a:p>
          <a:p>
            <a:pPr lvl="2"/>
            <a:r>
              <a:rPr lang="en-IN" dirty="0" smtClean="0"/>
              <a:t>0.1 mg/kg per day in week 4, followed by </a:t>
            </a:r>
          </a:p>
          <a:p>
            <a:r>
              <a:rPr lang="en-IN" dirty="0" smtClean="0"/>
              <a:t>Taper of oral dexamethasone(4 mg/day, 3 mg/day, 2 mg/day and 1 mg/day, each for a period of 1 week)</a:t>
            </a:r>
          </a:p>
          <a:p>
            <a:endParaRPr lang="en-IN" dirty="0"/>
          </a:p>
        </p:txBody>
      </p:sp>
      <p:sp>
        <p:nvSpPr>
          <p:cNvPr id="4" name="Rectangle 3"/>
          <p:cNvSpPr/>
          <p:nvPr/>
        </p:nvSpPr>
        <p:spPr>
          <a:xfrm>
            <a:off x="1547664" y="5702606"/>
            <a:ext cx="7596336" cy="461665"/>
          </a:xfrm>
          <a:prstGeom prst="rect">
            <a:avLst/>
          </a:prstGeom>
        </p:spPr>
        <p:txBody>
          <a:bodyPr wrap="square">
            <a:spAutoFit/>
          </a:bodyPr>
          <a:lstStyle/>
          <a:p>
            <a:r>
              <a:rPr lang="en-IN" sz="1200" b="1" dirty="0" smtClean="0"/>
              <a:t>*Prasad </a:t>
            </a:r>
            <a:r>
              <a:rPr lang="en-IN" sz="1200" b="1" dirty="0"/>
              <a:t>K </a:t>
            </a:r>
            <a:r>
              <a:rPr lang="en-IN" sz="1200" b="1" i="1" dirty="0"/>
              <a:t>et al</a:t>
            </a:r>
            <a:r>
              <a:rPr lang="en-IN" sz="1200" i="1" dirty="0"/>
              <a:t>.</a:t>
            </a:r>
            <a:r>
              <a:rPr lang="en-IN" sz="1200" dirty="0"/>
              <a:t> Steroids for treating </a:t>
            </a:r>
            <a:r>
              <a:rPr lang="en-IN" sz="1200" dirty="0" err="1"/>
              <a:t>tuberculous</a:t>
            </a:r>
            <a:r>
              <a:rPr lang="en-IN" sz="1200" dirty="0"/>
              <a:t> meningitis. </a:t>
            </a:r>
            <a:r>
              <a:rPr lang="en-IN" sz="1200" i="1" dirty="0"/>
              <a:t>Cochrane Database of </a:t>
            </a:r>
            <a:r>
              <a:rPr lang="en-IN" sz="1200" i="1" dirty="0" err="1"/>
              <a:t>SystematicReviews</a:t>
            </a:r>
            <a:r>
              <a:rPr lang="en-IN" sz="1200" i="1" dirty="0"/>
              <a:t> 2006</a:t>
            </a:r>
            <a:r>
              <a:rPr lang="en-IN" sz="1200" dirty="0"/>
              <a:t>, Issue 1. Art. No.: </a:t>
            </a:r>
            <a:r>
              <a:rPr lang="en-IN" sz="1200" dirty="0" smtClean="0"/>
              <a:t>CD002244.doi:10.1002/14651858.CD002244.pub2</a:t>
            </a:r>
            <a:endParaRPr lang="en-IN" sz="1200" dirty="0"/>
          </a:p>
        </p:txBody>
      </p:sp>
      <p:sp>
        <p:nvSpPr>
          <p:cNvPr id="5" name="Rectangle 4"/>
          <p:cNvSpPr/>
          <p:nvPr/>
        </p:nvSpPr>
        <p:spPr>
          <a:xfrm>
            <a:off x="1513272" y="6396335"/>
            <a:ext cx="7416824" cy="461665"/>
          </a:xfrm>
          <a:prstGeom prst="rect">
            <a:avLst/>
          </a:prstGeom>
        </p:spPr>
        <p:txBody>
          <a:bodyPr wrap="square">
            <a:spAutoFit/>
          </a:bodyPr>
          <a:lstStyle/>
          <a:p>
            <a:r>
              <a:rPr lang="en-IN" sz="1200" b="1" dirty="0" smtClean="0"/>
              <a:t>*</a:t>
            </a:r>
            <a:r>
              <a:rPr lang="en-IN" sz="1200" b="1" dirty="0" err="1" smtClean="0"/>
              <a:t>Kumarvelu</a:t>
            </a:r>
            <a:r>
              <a:rPr lang="en-IN" sz="1200" b="1" dirty="0" smtClean="0"/>
              <a:t> </a:t>
            </a:r>
            <a:r>
              <a:rPr lang="en-IN" sz="1200" b="1" dirty="0"/>
              <a:t>S </a:t>
            </a:r>
            <a:r>
              <a:rPr lang="en-IN" sz="1200" b="1" i="1" dirty="0"/>
              <a:t>et al</a:t>
            </a:r>
            <a:r>
              <a:rPr lang="en-IN" sz="1200" i="1" dirty="0"/>
              <a:t>.</a:t>
            </a:r>
            <a:r>
              <a:rPr lang="en-IN" sz="1200" dirty="0"/>
              <a:t> (1994) Randomized controlled trial of dexamethasone in </a:t>
            </a:r>
            <a:r>
              <a:rPr lang="en-IN" sz="1200" dirty="0" err="1"/>
              <a:t>tuberculous</a:t>
            </a:r>
            <a:r>
              <a:rPr lang="en-IN" sz="1200" dirty="0"/>
              <a:t> meningitis. </a:t>
            </a:r>
            <a:r>
              <a:rPr lang="en-IN" sz="1200" i="1" dirty="0" err="1"/>
              <a:t>TuberLung</a:t>
            </a:r>
            <a:r>
              <a:rPr lang="en-IN" sz="1200" i="1" dirty="0"/>
              <a:t> Dis</a:t>
            </a:r>
            <a:r>
              <a:rPr lang="en-IN" sz="1200" dirty="0"/>
              <a:t> 75: 203-207</a:t>
            </a:r>
          </a:p>
        </p:txBody>
      </p:sp>
    </p:spTree>
    <p:extLst>
      <p:ext uri="{BB962C8B-B14F-4D97-AF65-F5344CB8AC3E}">
        <p14:creationId xmlns:p14="http://schemas.microsoft.com/office/powerpoint/2010/main" val="3339423989"/>
      </p:ext>
    </p:extLst>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Meningitis: Tubercular</a:t>
            </a:r>
            <a:endParaRPr lang="en-IN" dirty="0"/>
          </a:p>
        </p:txBody>
      </p:sp>
      <p:sp>
        <p:nvSpPr>
          <p:cNvPr id="3" name="Content Placeholder 2"/>
          <p:cNvSpPr>
            <a:spLocks noGrp="1"/>
          </p:cNvSpPr>
          <p:nvPr>
            <p:ph idx="1"/>
          </p:nvPr>
        </p:nvSpPr>
        <p:spPr/>
        <p:txBody>
          <a:bodyPr>
            <a:normAutofit lnSpcReduction="10000"/>
          </a:bodyPr>
          <a:lstStyle/>
          <a:p>
            <a:r>
              <a:rPr lang="en-IN" dirty="0"/>
              <a:t>Patients with a normal mental status and no </a:t>
            </a:r>
            <a:r>
              <a:rPr lang="en-IN" dirty="0" err="1"/>
              <a:t>neuro</a:t>
            </a:r>
            <a:r>
              <a:rPr lang="en-IN" dirty="0"/>
              <a:t> logical findings receive </a:t>
            </a:r>
          </a:p>
          <a:p>
            <a:pPr lvl="1"/>
            <a:r>
              <a:rPr lang="en-IN" dirty="0"/>
              <a:t>intravenous dexamethasone for 2 weeks </a:t>
            </a:r>
          </a:p>
          <a:p>
            <a:pPr lvl="2"/>
            <a:r>
              <a:rPr lang="en-IN" dirty="0"/>
              <a:t>0.2 mg/kg per day in week 1, then </a:t>
            </a:r>
          </a:p>
          <a:p>
            <a:pPr lvl="2"/>
            <a:r>
              <a:rPr lang="en-IN" dirty="0"/>
              <a:t>0.1 mg/kg per day in week 2, followed by </a:t>
            </a:r>
          </a:p>
          <a:p>
            <a:r>
              <a:rPr lang="en-IN" dirty="0"/>
              <a:t>The  same oral taper as described above. </a:t>
            </a:r>
            <a:endParaRPr lang="en-IN" dirty="0" smtClean="0"/>
          </a:p>
          <a:p>
            <a:r>
              <a:rPr lang="en-IN" dirty="0" smtClean="0"/>
              <a:t>steroid </a:t>
            </a:r>
            <a:r>
              <a:rPr lang="en-IN" dirty="0"/>
              <a:t>treatment should start as soon as possible after initiation of appropriate first-line anti tuberculosis drugs.</a:t>
            </a:r>
          </a:p>
          <a:p>
            <a:endParaRPr lang="en-IN" dirty="0"/>
          </a:p>
          <a:p>
            <a:endParaRPr lang="en-IN" dirty="0"/>
          </a:p>
        </p:txBody>
      </p:sp>
    </p:spTree>
    <p:extLst>
      <p:ext uri="{BB962C8B-B14F-4D97-AF65-F5344CB8AC3E}">
        <p14:creationId xmlns:p14="http://schemas.microsoft.com/office/powerpoint/2010/main" val="3383090766"/>
      </p:ext>
    </p:extLst>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IN" dirty="0"/>
          </a:p>
        </p:txBody>
      </p:sp>
      <p:sp>
        <p:nvSpPr>
          <p:cNvPr id="3" name="Content Placeholder 2"/>
          <p:cNvSpPr>
            <a:spLocks noGrp="1"/>
          </p:cNvSpPr>
          <p:nvPr>
            <p:ph idx="1"/>
          </p:nvPr>
        </p:nvSpPr>
        <p:spPr/>
        <p:txBody>
          <a:bodyPr/>
          <a:lstStyle/>
          <a:p>
            <a:endParaRPr lang="en-US" dirty="0" smtClean="0"/>
          </a:p>
          <a:p>
            <a:endParaRPr lang="en-US" dirty="0"/>
          </a:p>
          <a:p>
            <a:r>
              <a:rPr lang="en-US" dirty="0" smtClean="0"/>
              <a:t>Corticosteroids have varied roles in the pathologies of the brain and spine especially in </a:t>
            </a:r>
            <a:r>
              <a:rPr lang="en-US" dirty="0" err="1" smtClean="0"/>
              <a:t>neuro</a:t>
            </a:r>
            <a:r>
              <a:rPr lang="en-US" dirty="0" smtClean="0"/>
              <a:t>-oncology. However  need further evaluation </a:t>
            </a:r>
            <a:r>
              <a:rPr lang="en-US" dirty="0" err="1" smtClean="0"/>
              <a:t>w.r.t.role</a:t>
            </a:r>
            <a:r>
              <a:rPr lang="en-US" dirty="0" smtClean="0"/>
              <a:t> in trauma</a:t>
            </a:r>
          </a:p>
        </p:txBody>
      </p:sp>
    </p:spTree>
    <p:extLst>
      <p:ext uri="{BB962C8B-B14F-4D97-AF65-F5344CB8AC3E}">
        <p14:creationId xmlns:p14="http://schemas.microsoft.com/office/powerpoint/2010/main" val="2673028380"/>
      </p:ext>
    </p:extLst>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buNone/>
            </a:pPr>
            <a:r>
              <a:rPr lang="en-US" dirty="0" smtClean="0"/>
              <a:t>   </a:t>
            </a:r>
          </a:p>
          <a:p>
            <a:endParaRPr lang="en-US" dirty="0"/>
          </a:p>
          <a:p>
            <a:endParaRPr lang="en-US" dirty="0" smtClean="0"/>
          </a:p>
          <a:p>
            <a:pPr marL="0" indent="0">
              <a:buNone/>
            </a:pPr>
            <a:r>
              <a:rPr lang="en-US" dirty="0"/>
              <a:t> </a:t>
            </a:r>
            <a:r>
              <a:rPr lang="en-US" dirty="0" smtClean="0"/>
              <a:t>                         Thank you</a:t>
            </a:r>
            <a:endParaRPr lang="en-IN" dirty="0"/>
          </a:p>
        </p:txBody>
      </p:sp>
    </p:spTree>
    <p:extLst>
      <p:ext uri="{BB962C8B-B14F-4D97-AF65-F5344CB8AC3E}">
        <p14:creationId xmlns:p14="http://schemas.microsoft.com/office/powerpoint/2010/main" val="150985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title"/>
          </p:nvPr>
        </p:nvSpPr>
        <p:spPr>
          <a:xfrm>
            <a:off x="457200" y="0"/>
            <a:ext cx="8229600" cy="1143000"/>
          </a:xfrm>
        </p:spPr>
        <p:txBody>
          <a:bodyPr/>
          <a:lstStyle/>
          <a:p>
            <a:pPr eaLnBrk="1" hangingPunct="1"/>
            <a:r>
              <a:rPr lang="en-US" smtClean="0"/>
              <a:t>Pharmacological Actions</a:t>
            </a:r>
          </a:p>
        </p:txBody>
      </p:sp>
      <p:sp>
        <p:nvSpPr>
          <p:cNvPr id="25603" name="Rectangle 8"/>
          <p:cNvSpPr>
            <a:spLocks noGrp="1" noChangeArrowheads="1"/>
          </p:cNvSpPr>
          <p:nvPr>
            <p:ph idx="1"/>
          </p:nvPr>
        </p:nvSpPr>
        <p:spPr>
          <a:xfrm>
            <a:off x="457200" y="990600"/>
            <a:ext cx="8229600" cy="5638800"/>
          </a:xfrm>
        </p:spPr>
        <p:txBody>
          <a:bodyPr>
            <a:normAutofit lnSpcReduction="10000"/>
          </a:bodyPr>
          <a:lstStyle/>
          <a:p>
            <a:pPr eaLnBrk="1" hangingPunct="1"/>
            <a:r>
              <a:rPr lang="en-US" sz="3600" smtClean="0"/>
              <a:t>Direct (Intended) Actions</a:t>
            </a:r>
          </a:p>
          <a:p>
            <a:pPr eaLnBrk="1" hangingPunct="1">
              <a:buFont typeface="Arial" charset="0"/>
              <a:buNone/>
            </a:pPr>
            <a:r>
              <a:rPr lang="en-US" sz="3600" smtClean="0"/>
              <a:t>				Anti-inflammatory</a:t>
            </a:r>
          </a:p>
          <a:p>
            <a:pPr eaLnBrk="1" hangingPunct="1">
              <a:buFont typeface="Arial" charset="0"/>
              <a:buNone/>
            </a:pPr>
            <a:r>
              <a:rPr lang="en-US" sz="3600" smtClean="0"/>
              <a:t>				Anti-allergy</a:t>
            </a:r>
          </a:p>
          <a:p>
            <a:pPr eaLnBrk="1" hangingPunct="1">
              <a:buFont typeface="Arial" charset="0"/>
              <a:buNone/>
            </a:pPr>
            <a:r>
              <a:rPr lang="en-US" sz="3600" smtClean="0"/>
              <a:t>				Anti-immunity</a:t>
            </a:r>
            <a:endParaRPr lang="en-US" smtClean="0"/>
          </a:p>
          <a:p>
            <a:pPr eaLnBrk="1" hangingPunct="1"/>
            <a:r>
              <a:rPr lang="en-US" sz="3600" smtClean="0"/>
              <a:t>Permissive Actions</a:t>
            </a:r>
          </a:p>
          <a:p>
            <a:pPr lvl="2">
              <a:lnSpc>
                <a:spcPct val="120000"/>
              </a:lnSpc>
              <a:buClr>
                <a:schemeClr val="tx1"/>
              </a:buClr>
              <a:buFontTx/>
              <a:buChar char="•"/>
            </a:pPr>
            <a:r>
              <a:rPr lang="en-US" sz="2800" smtClean="0"/>
              <a:t>Lipolytic effects</a:t>
            </a:r>
          </a:p>
          <a:p>
            <a:pPr lvl="2">
              <a:lnSpc>
                <a:spcPct val="120000"/>
              </a:lnSpc>
              <a:buClr>
                <a:schemeClr val="tx1"/>
              </a:buClr>
              <a:buFontTx/>
              <a:buChar char="•"/>
            </a:pPr>
            <a:r>
              <a:rPr lang="en-US" sz="2800" smtClean="0"/>
              <a:t>Effect on bp</a:t>
            </a:r>
          </a:p>
          <a:p>
            <a:pPr lvl="2">
              <a:lnSpc>
                <a:spcPct val="120000"/>
              </a:lnSpc>
              <a:buClr>
                <a:schemeClr val="tx1"/>
              </a:buClr>
              <a:buFontTx/>
              <a:buChar char="•"/>
            </a:pPr>
            <a:r>
              <a:rPr lang="en-US" sz="2800" smtClean="0"/>
              <a:t>Effect on bronchial muscles</a:t>
            </a:r>
          </a:p>
          <a:p>
            <a:pPr lvl="2">
              <a:lnSpc>
                <a:spcPct val="120000"/>
              </a:lnSpc>
              <a:buClr>
                <a:schemeClr val="tx1"/>
              </a:buClr>
            </a:pPr>
            <a:r>
              <a:rPr lang="en-US" sz="2800" i="1" smtClean="0"/>
              <a:t>(e.g.,</a:t>
            </a:r>
            <a:r>
              <a:rPr lang="en-US" sz="2800" smtClean="0"/>
              <a:t>sympathomimetic amine</a:t>
            </a:r>
            <a:r>
              <a:rPr lang="en-US" sz="2800" i="1" smtClean="0"/>
              <a:t>)</a:t>
            </a:r>
          </a:p>
          <a:p>
            <a:pPr eaLnBrk="1" hangingPunct="1">
              <a:buFont typeface="Arial" charset="0"/>
              <a:buNone/>
            </a:pPr>
            <a:endParaRPr lang="en-US" sz="3600" smtClean="0"/>
          </a:p>
          <a:p>
            <a:pPr lvl="2" eaLnBrk="1" hangingPunct="1">
              <a:buFontTx/>
              <a:buNone/>
            </a:pPr>
            <a:endParaRPr lang="en-US" sz="2800" b="1" smtClean="0"/>
          </a:p>
        </p:txBody>
      </p:sp>
    </p:spTree>
    <p:extLst>
      <p:ext uri="{BB962C8B-B14F-4D97-AF65-F5344CB8AC3E}">
        <p14:creationId xmlns:p14="http://schemas.microsoft.com/office/powerpoint/2010/main" val="371322480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274638"/>
            <a:ext cx="8229600" cy="639762"/>
          </a:xfrm>
        </p:spPr>
        <p:txBody>
          <a:bodyPr>
            <a:normAutofit fontScale="90000"/>
          </a:bodyPr>
          <a:lstStyle/>
          <a:p>
            <a:pPr eaLnBrk="1" hangingPunct="1"/>
            <a:r>
              <a:rPr lang="en-US" smtClean="0"/>
              <a:t>Pharmacological Actions</a:t>
            </a:r>
          </a:p>
        </p:txBody>
      </p:sp>
      <p:sp>
        <p:nvSpPr>
          <p:cNvPr id="32771" name="Content Placeholder 2"/>
          <p:cNvSpPr>
            <a:spLocks noGrp="1"/>
          </p:cNvSpPr>
          <p:nvPr>
            <p:ph idx="1"/>
          </p:nvPr>
        </p:nvSpPr>
        <p:spPr>
          <a:xfrm>
            <a:off x="457200" y="990600"/>
            <a:ext cx="8229600" cy="5867400"/>
          </a:xfrm>
        </p:spPr>
        <p:txBody>
          <a:bodyPr>
            <a:normAutofit lnSpcReduction="10000"/>
          </a:bodyPr>
          <a:lstStyle/>
          <a:p>
            <a:pPr eaLnBrk="1" hangingPunct="1">
              <a:buClr>
                <a:schemeClr val="tx1"/>
              </a:buClr>
            </a:pPr>
            <a:r>
              <a:rPr lang="en-US" smtClean="0"/>
              <a:t>For most clinical purposes, synthetic glucocorticoids are used because they have a higher affinity for the receptor, are less activated and have little or no salt-retaining properties.</a:t>
            </a:r>
          </a:p>
          <a:p>
            <a:pPr eaLnBrk="1" hangingPunct="1">
              <a:buClr>
                <a:schemeClr val="tx1"/>
              </a:buClr>
            </a:pPr>
            <a:r>
              <a:rPr lang="en-US" smtClean="0">
                <a:solidFill>
                  <a:srgbClr val="FF0000"/>
                </a:solidFill>
              </a:rPr>
              <a:t>Hydrocortisone</a:t>
            </a:r>
            <a:r>
              <a:rPr lang="en-US" smtClean="0"/>
              <a:t> used for: orally for replacement therapy, i.v. for shock and asthma, topically for eczema (ointment) and enemas (ulcerative colitis).</a:t>
            </a:r>
          </a:p>
          <a:p>
            <a:pPr eaLnBrk="1" hangingPunct="1">
              <a:buClr>
                <a:schemeClr val="tx1"/>
              </a:buClr>
            </a:pPr>
            <a:r>
              <a:rPr lang="en-US" smtClean="0">
                <a:solidFill>
                  <a:srgbClr val="FF0000"/>
                </a:solidFill>
              </a:rPr>
              <a:t>Prednisolone</a:t>
            </a:r>
            <a:r>
              <a:rPr lang="en-US" smtClean="0"/>
              <a:t> the most widely used drug given orally in inflammation and allergic diseases.</a:t>
            </a:r>
            <a:endParaRPr lang="en-US" smtClean="0">
              <a:solidFill>
                <a:srgbClr val="FF0000"/>
              </a:solidFill>
            </a:endParaRPr>
          </a:p>
          <a:p>
            <a:pPr eaLnBrk="1" hangingPunct="1">
              <a:buClr>
                <a:schemeClr val="tx1"/>
              </a:buClr>
              <a:buFont typeface="Arial" charset="0"/>
              <a:buNone/>
            </a:pPr>
            <a:r>
              <a:rPr lang="en-US" smtClean="0">
                <a:solidFill>
                  <a:srgbClr val="FF0000"/>
                </a:solidFill>
              </a:rPr>
              <a:t>	</a:t>
            </a:r>
          </a:p>
          <a:p>
            <a:pPr eaLnBrk="1" hangingPunct="1">
              <a:buClr>
                <a:schemeClr val="tx1"/>
              </a:buClr>
            </a:pPr>
            <a:endParaRPr lang="en-US" smtClean="0"/>
          </a:p>
          <a:p>
            <a:pPr eaLnBrk="1" hangingPunct="1"/>
            <a:endParaRPr lang="en-US" smtClean="0"/>
          </a:p>
        </p:txBody>
      </p:sp>
    </p:spTree>
    <p:extLst>
      <p:ext uri="{BB962C8B-B14F-4D97-AF65-F5344CB8AC3E}">
        <p14:creationId xmlns:p14="http://schemas.microsoft.com/office/powerpoint/2010/main" val="193822822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1064</TotalTime>
  <Words>4457</Words>
  <Application>Microsoft Macintosh PowerPoint</Application>
  <PresentationFormat>On-screen Show (4:3)</PresentationFormat>
  <Paragraphs>646</Paragraphs>
  <Slides>79</Slides>
  <Notes>0</Notes>
  <HiddenSlides>0</HiddenSlides>
  <MMClips>0</MMClips>
  <ScaleCrop>false</ScaleCrop>
  <HeadingPairs>
    <vt:vector size="4" baseType="variant">
      <vt:variant>
        <vt:lpstr>Theme</vt:lpstr>
      </vt:variant>
      <vt:variant>
        <vt:i4>1</vt:i4>
      </vt:variant>
      <vt:variant>
        <vt:lpstr>Slide Titles</vt:lpstr>
      </vt:variant>
      <vt:variant>
        <vt:i4>79</vt:i4>
      </vt:variant>
    </vt:vector>
  </HeadingPairs>
  <TitlesOfParts>
    <vt:vector size="80" baseType="lpstr">
      <vt:lpstr>Office Theme</vt:lpstr>
      <vt:lpstr> STEROIDS IN NEUROSURGERY </vt:lpstr>
      <vt:lpstr>History</vt:lpstr>
      <vt:lpstr>Synthesis</vt:lpstr>
      <vt:lpstr>PowerPoint Presentation</vt:lpstr>
      <vt:lpstr>PowerPoint Presentation</vt:lpstr>
      <vt:lpstr>PowerPoint Presentation</vt:lpstr>
      <vt:lpstr>PowerPoint Presentation</vt:lpstr>
      <vt:lpstr>Pharmacological Actions</vt:lpstr>
      <vt:lpstr>Pharmacological Actions</vt:lpstr>
      <vt:lpstr>Pharmacological Actions</vt:lpstr>
      <vt:lpstr>PowerPoint Presentation</vt:lpstr>
      <vt:lpstr>PowerPoint Presentation</vt:lpstr>
      <vt:lpstr>Pharmacological Actions</vt:lpstr>
      <vt:lpstr>Actions: Electrolyte and water balance</vt:lpstr>
      <vt:lpstr>PowerPoint Presentation</vt:lpstr>
      <vt:lpstr>PowerPoint Presentation</vt:lpstr>
      <vt:lpstr>Role in neurosurgery</vt:lpstr>
      <vt:lpstr>Role in traumatic spine and head injuries</vt:lpstr>
      <vt:lpstr>Pathophysiology of Spinal Cord injury</vt:lpstr>
      <vt:lpstr>Secondary Mechanisms</vt:lpstr>
      <vt:lpstr>Secondary mechanisms</vt:lpstr>
      <vt:lpstr>Steroids</vt:lpstr>
      <vt:lpstr>NASCIS II(National acute spinal cord injury study)</vt:lpstr>
      <vt:lpstr>NASCIS II</vt:lpstr>
      <vt:lpstr>NASCIS III</vt:lpstr>
      <vt:lpstr>NASCIS III</vt:lpstr>
      <vt:lpstr>Results</vt:lpstr>
      <vt:lpstr>Results</vt:lpstr>
      <vt:lpstr> Suggested Indications for the Use of MP in Acute SCI  </vt:lpstr>
      <vt:lpstr>Controversies </vt:lpstr>
      <vt:lpstr>Conclusion </vt:lpstr>
      <vt:lpstr>Important Papers</vt:lpstr>
      <vt:lpstr>PowerPoint Presentation</vt:lpstr>
      <vt:lpstr>CRASH</vt:lpstr>
      <vt:lpstr>Aggregate mortality from 13 randomised trials of steroids in head injury  </vt:lpstr>
      <vt:lpstr>Aim </vt:lpstr>
      <vt:lpstr>Results</vt:lpstr>
      <vt:lpstr>Results </vt:lpstr>
      <vt:lpstr>Discussion </vt:lpstr>
      <vt:lpstr>PowerPoint Presentation</vt:lpstr>
      <vt:lpstr>WHY ??</vt:lpstr>
      <vt:lpstr>References </vt:lpstr>
      <vt:lpstr>PowerPoint Presentation</vt:lpstr>
      <vt:lpstr>PowerPoint Presentation</vt:lpstr>
      <vt:lpstr>Glucocorticoid Replacement in Pituitary Surgery: Guidelines for Perioperative Assessment and Management</vt:lpstr>
      <vt:lpstr>Pre-operative </vt:lpstr>
      <vt:lpstr>Post-operative</vt:lpstr>
      <vt:lpstr>Post-operative</vt:lpstr>
      <vt:lpstr>ACTH-secreting adenomas </vt:lpstr>
      <vt:lpstr>ACTH-secreting adenomas</vt:lpstr>
      <vt:lpstr>Early postoperative assessment</vt:lpstr>
      <vt:lpstr>Guidelines for the further investigation and management of glucocorticoid replacement based on postoperative 0800 h plasma cortisol levels</vt:lpstr>
      <vt:lpstr>Who needs a definitive test of their HPA axis? </vt:lpstr>
      <vt:lpstr>Who needs a definitive test of their HPA axis?</vt:lpstr>
      <vt:lpstr>Pituitary apoplexy</vt:lpstr>
      <vt:lpstr>Orders in neurosurgery</vt:lpstr>
      <vt:lpstr>History of use of steroid in tumor </vt:lpstr>
      <vt:lpstr>PowerPoint Presentation</vt:lpstr>
      <vt:lpstr>Molecular Mechanisms </vt:lpstr>
      <vt:lpstr>Disruption of the BBB </vt:lpstr>
      <vt:lpstr>Disruption of the BBB </vt:lpstr>
      <vt:lpstr>Cerebral edema</vt:lpstr>
      <vt:lpstr>Steroids</vt:lpstr>
      <vt:lpstr>Cranial surgery: Brain tumor</vt:lpstr>
      <vt:lpstr>Pre-op</vt:lpstr>
      <vt:lpstr>Post-op</vt:lpstr>
      <vt:lpstr>Post -op</vt:lpstr>
      <vt:lpstr>Metastasis </vt:lpstr>
      <vt:lpstr>Brain metastasis</vt:lpstr>
      <vt:lpstr>Dose of Steroids</vt:lpstr>
      <vt:lpstr>Brain abscess</vt:lpstr>
      <vt:lpstr>Spinal Indications</vt:lpstr>
      <vt:lpstr>Miscellenous </vt:lpstr>
      <vt:lpstr>Meningitis </vt:lpstr>
      <vt:lpstr>Current Guidelines and Recommendations </vt:lpstr>
      <vt:lpstr>Meningitis: Tubercular</vt:lpstr>
      <vt:lpstr>Meningitis: Tubercular</vt:lpstr>
      <vt:lpstr>Conclusion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apple</cp:lastModifiedBy>
  <cp:revision>112</cp:revision>
  <dcterms:created xsi:type="dcterms:W3CDTF">2013-01-19T17:27:50Z</dcterms:created>
  <dcterms:modified xsi:type="dcterms:W3CDTF">2013-11-26T09:06:15Z</dcterms:modified>
</cp:coreProperties>
</file>